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5" r:id="rId1"/>
  </p:sldMasterIdLst>
  <p:notesMasterIdLst>
    <p:notesMasterId r:id="rId6"/>
  </p:notesMasterIdLst>
  <p:handoutMasterIdLst>
    <p:handoutMasterId r:id="rId7"/>
  </p:handoutMasterIdLst>
  <p:sldIdLst>
    <p:sldId id="256" r:id="rId2"/>
    <p:sldId id="264" r:id="rId3"/>
    <p:sldId id="257" r:id="rId4"/>
    <p:sldId id="262" r:id="rId5"/>
  </p:sldIdLst>
  <p:sldSz cx="6858000" cy="9906000" type="A4"/>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ucy Middleton" initials="LM" lastIdx="1" clrIdx="0">
    <p:extLst>
      <p:ext uri="{19B8F6BF-5375-455C-9EA6-DF929625EA0E}">
        <p15:presenceInfo xmlns:p15="http://schemas.microsoft.com/office/powerpoint/2012/main" userId="S::lmiddleton@heronhill.cumbria.sch.uk::189f173e-ab31-4d6d-9aad-244752158af9" providerId="AD"/>
      </p:ext>
    </p:extLst>
  </p:cmAuthor>
  <p:cmAuthor id="2" name="Lucy Middleton" initials="LM [2]" lastIdx="1" clrIdx="1">
    <p:extLst>
      <p:ext uri="{19B8F6BF-5375-455C-9EA6-DF929625EA0E}">
        <p15:presenceInfo xmlns:p15="http://schemas.microsoft.com/office/powerpoint/2012/main" userId="S::head@heronhill.cumbria.sch.uk::0a7c0127-cda3-4bc5-a807-0e3500bfc61d"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6600"/>
    <a:srgbClr val="DA0E96"/>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576" autoAdjust="0"/>
    <p:restoredTop sz="94660"/>
  </p:normalViewPr>
  <p:slideViewPr>
    <p:cSldViewPr snapToGrid="0">
      <p:cViewPr>
        <p:scale>
          <a:sx n="90" d="100"/>
          <a:sy n="90" d="100"/>
        </p:scale>
        <p:origin x="3324" y="-6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3" Type="http://schemas.openxmlformats.org/officeDocument/2006/relationships/slide" Target="slides/slide2.xml"/><Relationship Id="rId7" Type="http://schemas.openxmlformats.org/officeDocument/2006/relationships/handoutMaster" Target="handoutMasters/handoutMaster1.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88" cy="497047"/>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588" y="0"/>
            <a:ext cx="2947088" cy="497047"/>
          </a:xfrm>
          <a:prstGeom prst="rect">
            <a:avLst/>
          </a:prstGeom>
        </p:spPr>
        <p:txBody>
          <a:bodyPr vert="horz" lIns="91440" tIns="45720" rIns="91440" bIns="45720" rtlCol="0"/>
          <a:lstStyle>
            <a:lvl1pPr algn="r">
              <a:defRPr sz="1200"/>
            </a:lvl1pPr>
          </a:lstStyle>
          <a:p>
            <a:fld id="{43529C8C-ACBD-4CDC-BA8E-5B7F5EB4EE2E}" type="datetimeFigureOut">
              <a:rPr lang="en-GB" smtClean="0"/>
              <a:t>11/12/2024</a:t>
            </a:fld>
            <a:endParaRPr lang="en-GB"/>
          </a:p>
        </p:txBody>
      </p:sp>
      <p:sp>
        <p:nvSpPr>
          <p:cNvPr id="4" name="Footer Placeholder 3"/>
          <p:cNvSpPr>
            <a:spLocks noGrp="1"/>
          </p:cNvSpPr>
          <p:nvPr>
            <p:ph type="ftr" sz="quarter" idx="2"/>
          </p:nvPr>
        </p:nvSpPr>
        <p:spPr>
          <a:xfrm>
            <a:off x="0" y="9432766"/>
            <a:ext cx="2947088" cy="49704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588" y="9432766"/>
            <a:ext cx="2947088" cy="497047"/>
          </a:xfrm>
          <a:prstGeom prst="rect">
            <a:avLst/>
          </a:prstGeom>
        </p:spPr>
        <p:txBody>
          <a:bodyPr vert="horz" lIns="91440" tIns="45720" rIns="91440" bIns="45720" rtlCol="0" anchor="b"/>
          <a:lstStyle>
            <a:lvl1pPr algn="r">
              <a:defRPr sz="1200"/>
            </a:lvl1pPr>
          </a:lstStyle>
          <a:p>
            <a:fld id="{1A3CF724-8DD5-4D74-815B-248EEEC453FD}" type="slidenum">
              <a:rPr lang="en-GB" smtClean="0"/>
              <a:t>‹#›</a:t>
            </a:fld>
            <a:endParaRPr lang="en-GB"/>
          </a:p>
        </p:txBody>
      </p:sp>
    </p:spTree>
    <p:extLst>
      <p:ext uri="{BB962C8B-B14F-4D97-AF65-F5344CB8AC3E}">
        <p14:creationId xmlns:p14="http://schemas.microsoft.com/office/powerpoint/2010/main" val="414951814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88" cy="497047"/>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50588" y="0"/>
            <a:ext cx="2947088" cy="497047"/>
          </a:xfrm>
          <a:prstGeom prst="rect">
            <a:avLst/>
          </a:prstGeom>
        </p:spPr>
        <p:txBody>
          <a:bodyPr vert="horz" lIns="91440" tIns="45720" rIns="91440" bIns="45720" rtlCol="0"/>
          <a:lstStyle>
            <a:lvl1pPr algn="r">
              <a:defRPr sz="1200"/>
            </a:lvl1pPr>
          </a:lstStyle>
          <a:p>
            <a:fld id="{C21F5484-C709-ED47-91E0-0D8008C21A2E}" type="datetimeFigureOut">
              <a:rPr lang="en-US" smtClean="0"/>
              <a:t>12/11/2024</a:t>
            </a:fld>
            <a:endParaRPr lang="en-US"/>
          </a:p>
        </p:txBody>
      </p:sp>
      <p:sp>
        <p:nvSpPr>
          <p:cNvPr id="4" name="Slide Image Placeholder 3"/>
          <p:cNvSpPr>
            <a:spLocks noGrp="1" noRot="1" noChangeAspect="1"/>
          </p:cNvSpPr>
          <p:nvPr>
            <p:ph type="sldImg" idx="2"/>
          </p:nvPr>
        </p:nvSpPr>
        <p:spPr>
          <a:xfrm>
            <a:off x="2239963" y="1241425"/>
            <a:ext cx="2319337" cy="3351213"/>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610" y="4778316"/>
            <a:ext cx="5440046" cy="39096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32766"/>
            <a:ext cx="2947088" cy="49704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50588" y="9432766"/>
            <a:ext cx="2947088" cy="497047"/>
          </a:xfrm>
          <a:prstGeom prst="rect">
            <a:avLst/>
          </a:prstGeom>
        </p:spPr>
        <p:txBody>
          <a:bodyPr vert="horz" lIns="91440" tIns="45720" rIns="91440" bIns="45720" rtlCol="0" anchor="b"/>
          <a:lstStyle>
            <a:lvl1pPr algn="r">
              <a:defRPr sz="1200"/>
            </a:lvl1pPr>
          </a:lstStyle>
          <a:p>
            <a:fld id="{22D48424-E408-1A46-90BC-8A2C5B0BBD3C}" type="slidenum">
              <a:rPr lang="en-US" smtClean="0"/>
              <a:t>‹#›</a:t>
            </a:fld>
            <a:endParaRPr lang="en-US"/>
          </a:p>
        </p:txBody>
      </p:sp>
    </p:spTree>
    <p:extLst>
      <p:ext uri="{BB962C8B-B14F-4D97-AF65-F5344CB8AC3E}">
        <p14:creationId xmlns:p14="http://schemas.microsoft.com/office/powerpoint/2010/main" val="5196675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22D48424-E408-1A46-90BC-8A2C5B0BBD3C}" type="slidenum">
              <a:rPr lang="en-US" smtClean="0"/>
              <a:t>1</a:t>
            </a:fld>
            <a:endParaRPr lang="en-US"/>
          </a:p>
        </p:txBody>
      </p:sp>
    </p:spTree>
    <p:extLst>
      <p:ext uri="{BB962C8B-B14F-4D97-AF65-F5344CB8AC3E}">
        <p14:creationId xmlns:p14="http://schemas.microsoft.com/office/powerpoint/2010/main" val="41458829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22D48424-E408-1A46-90BC-8A2C5B0BBD3C}" type="slidenum">
              <a:rPr lang="en-US" smtClean="0"/>
              <a:t>3</a:t>
            </a:fld>
            <a:endParaRPr lang="en-US"/>
          </a:p>
        </p:txBody>
      </p:sp>
    </p:spTree>
    <p:extLst>
      <p:ext uri="{BB962C8B-B14F-4D97-AF65-F5344CB8AC3E}">
        <p14:creationId xmlns:p14="http://schemas.microsoft.com/office/powerpoint/2010/main" val="24650236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6350" y="-12231"/>
            <a:ext cx="6878487" cy="9930462"/>
            <a:chOff x="-8466" y="-8468"/>
            <a:chExt cx="9171316" cy="6874935"/>
          </a:xfrm>
        </p:grpSpPr>
        <p:cxnSp>
          <p:nvCxnSpPr>
            <p:cNvPr id="28" name="Straight Connector 2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9" name="Straight Connector 2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30" name="Freeform 2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Freeform 3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2" name="Freeform 3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33" name="Freeform 3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4" name="Freeform 3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5" name="Freeform 3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36" name="Freeform 3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17"/>
            <p:cNvSpPr/>
            <p:nvPr/>
          </p:nvSpPr>
          <p:spPr>
            <a:xfrm>
              <a:off x="-8466" y="-8468"/>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847947" y="3473216"/>
            <a:ext cx="4370039" cy="2377992"/>
          </a:xfrm>
        </p:spPr>
        <p:txBody>
          <a:bodyPr anchor="b">
            <a:noAutofit/>
          </a:bodyPr>
          <a:lstStyle>
            <a:lvl1pPr algn="r">
              <a:defRPr sz="405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847947" y="5851205"/>
            <a:ext cx="4370039" cy="1584410"/>
          </a:xfrm>
        </p:spPr>
        <p:txBody>
          <a:bodyPr anchor="t"/>
          <a:lstStyle>
            <a:lvl1pPr marL="0" indent="0" algn="r">
              <a:buNone/>
              <a:defRPr>
                <a:solidFill>
                  <a:schemeClr val="tx1">
                    <a:lumMod val="50000"/>
                    <a:lumOff val="50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61800337"/>
      </p:ext>
    </p:extLst>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27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59978490"/>
      </p:ext>
    </p:extLst>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57199" y="3901254"/>
            <a:ext cx="4760786" cy="2638395"/>
          </a:xfrm>
        </p:spPr>
        <p:txBody>
          <a:bodyPr anchor="b"/>
          <a:lstStyle>
            <a:lvl1pPr algn="l">
              <a:defRPr sz="3000" b="0" cap="none"/>
            </a:lvl1pPr>
          </a:lstStyle>
          <a:p>
            <a:r>
              <a:rPr lang="en-US"/>
              <a:t>Click to edit Master title style</a:t>
            </a:r>
            <a:endParaRPr lang="en-US" dirty="0"/>
          </a:p>
        </p:txBody>
      </p:sp>
      <p:sp>
        <p:nvSpPr>
          <p:cNvPr id="3" name="Text Placeholder 2"/>
          <p:cNvSpPr>
            <a:spLocks noGrp="1"/>
          </p:cNvSpPr>
          <p:nvPr>
            <p:ph type="body" idx="1"/>
          </p:nvPr>
        </p:nvSpPr>
        <p:spPr>
          <a:xfrm>
            <a:off x="457199" y="6539647"/>
            <a:ext cx="4760786" cy="1242800"/>
          </a:xfrm>
        </p:spPr>
        <p:txBody>
          <a:bodyPr anchor="t"/>
          <a:lstStyle>
            <a:lvl1pPr marL="0" indent="0" algn="l">
              <a:buNone/>
              <a:defRPr sz="150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751374818"/>
      </p:ext>
    </p:extLst>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80533"/>
            <a:ext cx="4760786" cy="190782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457200" y="3120851"/>
            <a:ext cx="2316082" cy="5605560"/>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901903" y="3120853"/>
            <a:ext cx="2316083" cy="5605561"/>
          </a:xfrm>
        </p:spPr>
        <p:txBody>
          <a:bodyPr>
            <a:normAutofit/>
          </a:bodyPr>
          <a:lstStyle>
            <a:lvl1pPr>
              <a:defRPr sz="1350"/>
            </a:lvl1pPr>
            <a:lvl2pPr>
              <a:defRPr sz="1200"/>
            </a:lvl2pPr>
            <a:lvl3pPr>
              <a:defRPr sz="105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12/11/2024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a:p>
        </p:txBody>
      </p:sp>
    </p:spTree>
    <p:extLst>
      <p:ext uri="{BB962C8B-B14F-4D97-AF65-F5344CB8AC3E}">
        <p14:creationId xmlns:p14="http://schemas.microsoft.com/office/powerpoint/2010/main" val="2883462543"/>
      </p:ext>
    </p:extLst>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80533"/>
            <a:ext cx="4760785" cy="1907822"/>
          </a:xfrm>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457199" y="3121420"/>
            <a:ext cx="2318004" cy="832378"/>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199" y="3953801"/>
            <a:ext cx="2318004" cy="477261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899980" y="3121420"/>
            <a:ext cx="2318004" cy="832378"/>
          </a:xfrm>
        </p:spPr>
        <p:txBody>
          <a:bodyPr anchor="b">
            <a:noAutofit/>
          </a:bodyPr>
          <a:lstStyle>
            <a:lvl1pPr marL="0" indent="0">
              <a:buNone/>
              <a:defRPr sz="1800" b="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2899980" y="3953801"/>
            <a:ext cx="2318004" cy="477261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2654809709"/>
      </p:ext>
    </p:extLst>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199" y="880533"/>
            <a:ext cx="4760786" cy="190782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143836081"/>
      </p:ext>
    </p:extLst>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424315082"/>
      </p:ext>
    </p:extLst>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199" y="2164650"/>
            <a:ext cx="2092637" cy="1846673"/>
          </a:xfrm>
        </p:spPr>
        <p:txBody>
          <a:bodyPr anchor="b">
            <a:normAutofit/>
          </a:bodyPr>
          <a:lstStyle>
            <a:lvl1pPr>
              <a:defRPr sz="1500"/>
            </a:lvl1pPr>
          </a:lstStyle>
          <a:p>
            <a:r>
              <a:rPr lang="en-US"/>
              <a:t>Click to edit Master title style</a:t>
            </a:r>
            <a:endParaRPr lang="en-US" dirty="0"/>
          </a:p>
        </p:txBody>
      </p:sp>
      <p:sp>
        <p:nvSpPr>
          <p:cNvPr id="3" name="Content Placeholder 2"/>
          <p:cNvSpPr>
            <a:spLocks noGrp="1"/>
          </p:cNvSpPr>
          <p:nvPr>
            <p:ph idx="1"/>
          </p:nvPr>
        </p:nvSpPr>
        <p:spPr>
          <a:xfrm>
            <a:off x="2678456" y="743781"/>
            <a:ext cx="2539528" cy="798263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199" y="4011323"/>
            <a:ext cx="2092637" cy="3733093"/>
          </a:xfrm>
        </p:spPr>
        <p:txBody>
          <a:bodyPr>
            <a:normAutofit/>
          </a:bodyPr>
          <a:lstStyle>
            <a:lvl1pPr marL="0" indent="0">
              <a:buNone/>
              <a:defRPr sz="1050"/>
            </a:lvl1pPr>
            <a:lvl2pPr marL="257175" indent="0">
              <a:buNone/>
              <a:defRPr sz="788"/>
            </a:lvl2pPr>
            <a:lvl3pPr marL="514350" indent="0">
              <a:buNone/>
              <a:defRPr sz="675"/>
            </a:lvl3pPr>
            <a:lvl4pPr marL="771525" indent="0">
              <a:buNone/>
              <a:defRPr sz="563"/>
            </a:lvl4pPr>
            <a:lvl5pPr marL="1028700" indent="0">
              <a:buNone/>
              <a:defRPr sz="563"/>
            </a:lvl5pPr>
            <a:lvl6pPr marL="1285875" indent="0">
              <a:buNone/>
              <a:defRPr sz="563"/>
            </a:lvl6pPr>
            <a:lvl7pPr marL="1543050" indent="0">
              <a:buNone/>
              <a:defRPr sz="563"/>
            </a:lvl7pPr>
            <a:lvl8pPr marL="1800225" indent="0">
              <a:buNone/>
              <a:defRPr sz="563"/>
            </a:lvl8pPr>
            <a:lvl9pPr marL="2057400" indent="0">
              <a:buNone/>
              <a:defRPr sz="563"/>
            </a:lvl9pPr>
          </a:lstStyle>
          <a:p>
            <a:pPr lvl="0"/>
            <a:r>
              <a:rPr lang="en-US"/>
              <a:t>Click to edit Master text styles</a:t>
            </a:r>
          </a:p>
        </p:txBody>
      </p:sp>
      <p:sp>
        <p:nvSpPr>
          <p:cNvPr id="5" name="Date Placeholder 4"/>
          <p:cNvSpPr>
            <a:spLocks noGrp="1"/>
          </p:cNvSpPr>
          <p:nvPr>
            <p:ph type="dt" sz="half" idx="10"/>
          </p:nvPr>
        </p:nvSpPr>
        <p:spPr/>
        <p:txBody>
          <a:bodyPr/>
          <a:lstStyle/>
          <a:p>
            <a:fld id="{42A54C80-263E-416B-A8E0-580EDEADCBDC}" type="datetimeFigureOut">
              <a:rPr lang="en-US" smtClean="0"/>
              <a:t>12/11/2024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a:p>
        </p:txBody>
      </p:sp>
    </p:spTree>
    <p:extLst>
      <p:ext uri="{BB962C8B-B14F-4D97-AF65-F5344CB8AC3E}">
        <p14:creationId xmlns:p14="http://schemas.microsoft.com/office/powerpoint/2010/main" val="1466809735"/>
      </p:ext>
    </p:extLst>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199" y="6934200"/>
            <a:ext cx="4760786" cy="818622"/>
          </a:xfrm>
        </p:spPr>
        <p:txBody>
          <a:bodyPr anchor="b">
            <a:normAutofit/>
          </a:bodyPr>
          <a:lstStyle>
            <a:lvl1pPr algn="l">
              <a:defRPr sz="18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457199" y="880533"/>
            <a:ext cx="4760786" cy="5554926"/>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457199" y="7752822"/>
            <a:ext cx="4760786" cy="973590"/>
          </a:xfrm>
        </p:spPr>
        <p:txBody>
          <a:bodyPr>
            <a:normAutofit/>
          </a:bodyPr>
          <a:lstStyle>
            <a:lvl1pPr marL="0" indent="0">
              <a:buNone/>
              <a:defRPr sz="9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3575512197"/>
      </p:ext>
    </p:extLst>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880533"/>
            <a:ext cx="4760786" cy="4916311"/>
          </a:xfrm>
        </p:spPr>
        <p:txBody>
          <a:bodyPr anchor="ctr">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457200" y="6457245"/>
            <a:ext cx="4760786" cy="2269167"/>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1689726105"/>
      </p:ext>
    </p:extLst>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64" y="880533"/>
            <a:ext cx="4554137" cy="4365978"/>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825806" y="5246511"/>
            <a:ext cx="4064853" cy="550333"/>
          </a:xfrm>
        </p:spPr>
        <p:txBody>
          <a:bodyPr anchor="ctr">
            <a:noAutofit/>
          </a:bodyPr>
          <a:lstStyle>
            <a:lvl1pPr marL="0" indent="0">
              <a:buFontTx/>
              <a:buNone/>
              <a:defRPr sz="1200">
                <a:solidFill>
                  <a:schemeClr val="tx1">
                    <a:lumMod val="50000"/>
                    <a:lumOff val="50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457199" y="6457245"/>
            <a:ext cx="4760786" cy="2269167"/>
          </a:xfrm>
        </p:spPr>
        <p:txBody>
          <a:bodyPr anchor="ctr">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24" name="TextBox 23"/>
          <p:cNvSpPr txBox="1"/>
          <p:nvPr/>
        </p:nvSpPr>
        <p:spPr>
          <a:xfrm>
            <a:off x="362034" y="1141657"/>
            <a:ext cx="342989" cy="8446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5060775" y="4169470"/>
            <a:ext cx="342989" cy="8446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41006123"/>
      </p:ext>
    </p:extLst>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457199" y="2790649"/>
            <a:ext cx="4760786" cy="3748998"/>
          </a:xfrm>
        </p:spPr>
        <p:txBody>
          <a:bodyPr anchor="b">
            <a:normAutofit/>
          </a:bodyPr>
          <a:lstStyle>
            <a:lvl1pPr algn="l">
              <a:defRPr sz="3300" b="0" cap="none"/>
            </a:lvl1pPr>
          </a:lstStyle>
          <a:p>
            <a:r>
              <a:rPr lang="en-US"/>
              <a:t>Click to edit Master title style</a:t>
            </a:r>
            <a:endParaRPr lang="en-US" dirty="0"/>
          </a:p>
        </p:txBody>
      </p:sp>
      <p:sp>
        <p:nvSpPr>
          <p:cNvPr id="3" name="Text Placeholder 2"/>
          <p:cNvSpPr>
            <a:spLocks noGrp="1"/>
          </p:cNvSpPr>
          <p:nvPr>
            <p:ph type="body" idx="1"/>
          </p:nvPr>
        </p:nvSpPr>
        <p:spPr>
          <a:xfrm>
            <a:off x="457199" y="6539647"/>
            <a:ext cx="4760786" cy="2186765"/>
          </a:xfrm>
        </p:spPr>
        <p:txBody>
          <a:bodyPr anchor="t">
            <a:normAutofit/>
          </a:bodyPr>
          <a:lstStyle>
            <a:lvl1pPr marL="0" indent="0" algn="l">
              <a:buNone/>
              <a:defRPr sz="1350">
                <a:solidFill>
                  <a:schemeClr val="tx1">
                    <a:lumMod val="75000"/>
                    <a:lumOff val="2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954168726"/>
      </p:ext>
    </p:extLst>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581164" y="880533"/>
            <a:ext cx="4554137" cy="4365978"/>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457198" y="5796844"/>
            <a:ext cx="4760787" cy="742803"/>
          </a:xfrm>
        </p:spPr>
        <p:txBody>
          <a:bodyPr anchor="b">
            <a:noAutofit/>
          </a:bodyPr>
          <a:lstStyle>
            <a:lvl1pPr marL="0" indent="0">
              <a:buFontTx/>
              <a:buNone/>
              <a:defRPr sz="1800">
                <a:solidFill>
                  <a:schemeClr val="tx1">
                    <a:lumMod val="75000"/>
                    <a:lumOff val="25000"/>
                  </a:schemeClr>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457199" y="6539647"/>
            <a:ext cx="4760786" cy="2186765"/>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
        <p:nvSpPr>
          <p:cNvPr id="24" name="TextBox 23"/>
          <p:cNvSpPr txBox="1"/>
          <p:nvPr/>
        </p:nvSpPr>
        <p:spPr>
          <a:xfrm>
            <a:off x="362034" y="1141657"/>
            <a:ext cx="342989" cy="8446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5060775" y="4169470"/>
            <a:ext cx="342989" cy="844676"/>
          </a:xfrm>
          <a:prstGeom prst="rect">
            <a:avLst/>
          </a:prstGeom>
        </p:spPr>
        <p:txBody>
          <a:bodyPr vert="horz" lIns="68580" tIns="34290" rIns="68580" bIns="34290" rtlCol="0" anchor="ctr">
            <a:noAutofit/>
          </a:bodyPr>
          <a:lstStyle/>
          <a:p>
            <a:pPr lvl="0"/>
            <a:r>
              <a:rPr lang="en-US" sz="6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915583768"/>
      </p:ext>
    </p:extLst>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461886" y="880533"/>
            <a:ext cx="4756099" cy="4365978"/>
          </a:xfrm>
        </p:spPr>
        <p:txBody>
          <a:bodyPr anchor="ctr">
            <a:normAutofit/>
          </a:bodyPr>
          <a:lstStyle>
            <a:lvl1pPr algn="l">
              <a:defRPr sz="33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457198" y="5796844"/>
            <a:ext cx="4760787" cy="742803"/>
          </a:xfrm>
        </p:spPr>
        <p:txBody>
          <a:bodyPr anchor="b">
            <a:noAutofit/>
          </a:bodyPr>
          <a:lstStyle>
            <a:lvl1pPr marL="0" indent="0">
              <a:buFontTx/>
              <a:buNone/>
              <a:defRPr sz="1800">
                <a:solidFill>
                  <a:schemeClr val="accent1"/>
                </a:solidFill>
              </a:defRPr>
            </a:lvl1pPr>
            <a:lvl2pPr marL="342900" indent="0">
              <a:buFontTx/>
              <a:buNone/>
              <a:defRPr/>
            </a:lvl2pPr>
            <a:lvl3pPr marL="685800" indent="0">
              <a:buFontTx/>
              <a:buNone/>
              <a:defRPr/>
            </a:lvl3pPr>
            <a:lvl4pPr marL="1028700" indent="0">
              <a:buFontTx/>
              <a:buNone/>
              <a:defRPr/>
            </a:lvl4pPr>
            <a:lvl5pPr marL="1371600" indent="0">
              <a:buFontTx/>
              <a:buNone/>
              <a:defRPr/>
            </a:lvl5pPr>
          </a:lstStyle>
          <a:p>
            <a:pPr lvl="0"/>
            <a:r>
              <a:rPr lang="en-US"/>
              <a:t>Click to edit Master text styles</a:t>
            </a:r>
          </a:p>
        </p:txBody>
      </p:sp>
      <p:sp>
        <p:nvSpPr>
          <p:cNvPr id="3" name="Text Placeholder 2"/>
          <p:cNvSpPr>
            <a:spLocks noGrp="1"/>
          </p:cNvSpPr>
          <p:nvPr>
            <p:ph type="body" idx="1"/>
          </p:nvPr>
        </p:nvSpPr>
        <p:spPr>
          <a:xfrm>
            <a:off x="457199" y="6539647"/>
            <a:ext cx="4760786" cy="2186765"/>
          </a:xfrm>
        </p:spPr>
        <p:txBody>
          <a:bodyPr anchor="t">
            <a:normAutofit/>
          </a:bodyPr>
          <a:lstStyle>
            <a:lvl1pPr marL="0" indent="0" algn="l">
              <a:buNone/>
              <a:defRPr sz="1350">
                <a:solidFill>
                  <a:schemeClr val="tx1">
                    <a:lumMod val="50000"/>
                    <a:lumOff val="50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844282752"/>
      </p:ext>
    </p:extLst>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a:p>
        </p:txBody>
      </p:sp>
    </p:spTree>
    <p:extLst>
      <p:ext uri="{BB962C8B-B14F-4D97-AF65-F5344CB8AC3E}">
        <p14:creationId xmlns:p14="http://schemas.microsoft.com/office/powerpoint/2010/main" val="242333617"/>
      </p:ext>
    </p:extLst>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482984" y="880534"/>
            <a:ext cx="734109" cy="7585429"/>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457199" y="880534"/>
            <a:ext cx="3896270" cy="75854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12/11/2024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a:p>
        </p:txBody>
      </p:sp>
    </p:spTree>
    <p:extLst>
      <p:ext uri="{BB962C8B-B14F-4D97-AF65-F5344CB8AC3E}">
        <p14:creationId xmlns:p14="http://schemas.microsoft.com/office/powerpoint/2010/main" val="794520795"/>
      </p:ext>
    </p:extLst>
  </p:cSld>
  <p:clrMapOvr>
    <a:masterClrMapping/>
  </p:clrMapOvr>
  <p:transition spd="slow">
    <p:wip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17" name="Group 16"/>
          <p:cNvGrpSpPr/>
          <p:nvPr/>
        </p:nvGrpSpPr>
        <p:grpSpPr>
          <a:xfrm>
            <a:off x="-6350" y="-12231"/>
            <a:ext cx="6878488" cy="9930462"/>
            <a:chOff x="-8467" y="-8468"/>
            <a:chExt cx="9171317" cy="6874935"/>
          </a:xfrm>
        </p:grpSpPr>
        <p:sp>
          <p:nvSpPr>
            <p:cNvPr id="7" name="Freeform 6"/>
            <p:cNvSpPr/>
            <p:nvPr/>
          </p:nvSpPr>
          <p:spPr>
            <a:xfrm>
              <a:off x="-8467" y="4013200"/>
              <a:ext cx="457200" cy="2853267"/>
            </a:xfrm>
            <a:custGeom>
              <a:avLst/>
              <a:gdLst/>
              <a:ahLst/>
              <a:cxnLst/>
              <a:rect l="l" t="t" r="r" b="b"/>
              <a:pathLst>
                <a:path w="457200" h="2853267">
                  <a:moveTo>
                    <a:pt x="0" y="0"/>
                  </a:moveTo>
                  <a:lnTo>
                    <a:pt x="457200" y="2853267"/>
                  </a:lnTo>
                  <a:lnTo>
                    <a:pt x="0" y="2844800"/>
                  </a:lnTo>
                  <a:cubicBezTo>
                    <a:pt x="2822" y="1905000"/>
                    <a:pt x="5645" y="965200"/>
                    <a:pt x="0" y="0"/>
                  </a:cubicBez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8" name="Straight Connector 7"/>
            <p:cNvCxnSpPr/>
            <p:nvPr/>
          </p:nvCxnSpPr>
          <p:spPr>
            <a:xfrm flipV="1">
              <a:off x="5130830" y="4175605"/>
              <a:ext cx="4022475" cy="2682396"/>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a:off x="7042707"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10" name="Freeform 9"/>
            <p:cNvSpPr/>
            <p:nvPr/>
          </p:nvSpPr>
          <p:spPr>
            <a:xfrm>
              <a:off x="6891896" y="1"/>
              <a:ext cx="2269442" cy="6866466"/>
            </a:xfrm>
            <a:custGeom>
              <a:avLst/>
              <a:gdLst/>
              <a:ahLst/>
              <a:cxnLst/>
              <a:rect l="l" t="t" r="r" b="b"/>
              <a:pathLst>
                <a:path w="2269442" h="6866466">
                  <a:moveTo>
                    <a:pt x="2023534" y="0"/>
                  </a:moveTo>
                  <a:lnTo>
                    <a:pt x="0" y="6858000"/>
                  </a:lnTo>
                  <a:lnTo>
                    <a:pt x="2269067" y="6866466"/>
                  </a:lnTo>
                  <a:cubicBezTo>
                    <a:pt x="2271889" y="4580466"/>
                    <a:pt x="2257778" y="2294466"/>
                    <a:pt x="2260600" y="8466"/>
                  </a:cubicBezTo>
                  <a:lnTo>
                    <a:pt x="2023534"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a:xfrm>
              <a:off x="7205158" y="-8467"/>
              <a:ext cx="1948147" cy="6866467"/>
            </a:xfrm>
            <a:custGeom>
              <a:avLst/>
              <a:gdLst/>
              <a:ahLst/>
              <a:cxnLst/>
              <a:rect l="l" t="t" r="r" b="b"/>
              <a:pathLst>
                <a:path w="1948147" h="6866467">
                  <a:moveTo>
                    <a:pt x="0" y="0"/>
                  </a:moveTo>
                  <a:lnTo>
                    <a:pt x="1202267" y="6866467"/>
                  </a:lnTo>
                  <a:lnTo>
                    <a:pt x="1947333" y="6866467"/>
                  </a:lnTo>
                  <a:cubicBezTo>
                    <a:pt x="1944511" y="4577645"/>
                    <a:pt x="1950155" y="2288822"/>
                    <a:pt x="1947333" y="0"/>
                  </a:cubicBez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6637896" y="3920066"/>
              <a:ext cx="2513565" cy="2937933"/>
            </a:xfrm>
            <a:custGeom>
              <a:avLst/>
              <a:gdLst/>
              <a:ahLst/>
              <a:cxnLst/>
              <a:rect l="l" t="t" r="r" b="b"/>
              <a:pathLst>
                <a:path w="3259667" h="3810000">
                  <a:moveTo>
                    <a:pt x="0" y="3810000"/>
                  </a:moveTo>
                  <a:lnTo>
                    <a:pt x="3251200" y="0"/>
                  </a:lnTo>
                  <a:cubicBezTo>
                    <a:pt x="3254022" y="1270000"/>
                    <a:pt x="3256845" y="2540000"/>
                    <a:pt x="3259667" y="3810000"/>
                  </a:cubicBezTo>
                  <a:lnTo>
                    <a:pt x="0" y="3810000"/>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3" name="Freeform 12"/>
            <p:cNvSpPr/>
            <p:nvPr/>
          </p:nvSpPr>
          <p:spPr>
            <a:xfrm>
              <a:off x="7010429" y="-8467"/>
              <a:ext cx="2142876" cy="6866467"/>
            </a:xfrm>
            <a:custGeom>
              <a:avLst/>
              <a:gdLst/>
              <a:ahLst/>
              <a:cxnLst/>
              <a:rect l="l" t="t" r="r" b="b"/>
              <a:pathLst>
                <a:path w="2853267" h="6866467">
                  <a:moveTo>
                    <a:pt x="0" y="0"/>
                  </a:moveTo>
                  <a:lnTo>
                    <a:pt x="2472267" y="6866467"/>
                  </a:lnTo>
                  <a:lnTo>
                    <a:pt x="2853267" y="6858000"/>
                  </a:lnTo>
                  <a:lnTo>
                    <a:pt x="2853267" y="0"/>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8295776" y="-8467"/>
              <a:ext cx="857530" cy="6866467"/>
            </a:xfrm>
            <a:custGeom>
              <a:avLst/>
              <a:gdLst/>
              <a:ahLst/>
              <a:cxnLst/>
              <a:rect l="l" t="t" r="r" b="b"/>
              <a:pathLst>
                <a:path w="1286933" h="6866467">
                  <a:moveTo>
                    <a:pt x="1016000" y="0"/>
                  </a:moveTo>
                  <a:lnTo>
                    <a:pt x="0" y="6866467"/>
                  </a:lnTo>
                  <a:lnTo>
                    <a:pt x="1286933" y="6866467"/>
                  </a:lnTo>
                  <a:cubicBezTo>
                    <a:pt x="1284111" y="4577645"/>
                    <a:pt x="1281288" y="2288822"/>
                    <a:pt x="1278466" y="0"/>
                  </a:cubicBezTo>
                  <a:lnTo>
                    <a:pt x="1016000"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a:off x="8094165" y="-8468"/>
              <a:ext cx="1066770" cy="6866467"/>
            </a:xfrm>
            <a:custGeom>
              <a:avLst/>
              <a:gdLst/>
              <a:ahLst/>
              <a:cxnLst/>
              <a:rect l="l" t="t" r="r" b="b"/>
              <a:pathLst>
                <a:path w="1270244" h="6866467">
                  <a:moveTo>
                    <a:pt x="0" y="0"/>
                  </a:moveTo>
                  <a:lnTo>
                    <a:pt x="1117600" y="6866467"/>
                  </a:lnTo>
                  <a:lnTo>
                    <a:pt x="1270000" y="6866467"/>
                  </a:lnTo>
                  <a:cubicBezTo>
                    <a:pt x="1272822" y="4574822"/>
                    <a:pt x="1250245" y="2291645"/>
                    <a:pt x="1253067" y="0"/>
                  </a:cubicBezTo>
                  <a:lnTo>
                    <a:pt x="0" y="0"/>
                  </a:lnTo>
                  <a:close/>
                </a:path>
              </a:pathLst>
            </a:custGeom>
            <a:solidFill>
              <a:schemeClr val="accent2">
                <a:lumMod val="75000"/>
                <a:alpha val="82000"/>
              </a:schemeClr>
            </a:solidFill>
            <a:ln>
              <a:noFill/>
            </a:ln>
            <a:effectLst/>
          </p:spPr>
          <p:style>
            <a:lnRef idx="1">
              <a:schemeClr val="accent1"/>
            </a:lnRef>
            <a:fillRef idx="3">
              <a:schemeClr val="accent1"/>
            </a:fillRef>
            <a:effectRef idx="2">
              <a:schemeClr val="accent1"/>
            </a:effectRef>
            <a:fontRef idx="minor">
              <a:schemeClr val="lt1"/>
            </a:fontRef>
          </p:style>
        </p:sp>
        <p:sp>
          <p:nvSpPr>
            <p:cNvPr id="16" name="Freeform 15"/>
            <p:cNvSpPr/>
            <p:nvPr/>
          </p:nvSpPr>
          <p:spPr>
            <a:xfrm>
              <a:off x="8068764" y="4893733"/>
              <a:ext cx="1094086" cy="1964267"/>
            </a:xfrm>
            <a:custGeom>
              <a:avLst/>
              <a:gdLst/>
              <a:ahLst/>
              <a:cxnLst/>
              <a:rect l="l" t="t" r="r" b="b"/>
              <a:pathLst>
                <a:path w="1820333" h="3268133">
                  <a:moveTo>
                    <a:pt x="0" y="3268133"/>
                  </a:moveTo>
                  <a:lnTo>
                    <a:pt x="1811866" y="0"/>
                  </a:lnTo>
                  <a:cubicBezTo>
                    <a:pt x="1814688" y="1086555"/>
                    <a:pt x="1817511" y="2173111"/>
                    <a:pt x="1820333" y="3259666"/>
                  </a:cubicBezTo>
                  <a:lnTo>
                    <a:pt x="0" y="3268133"/>
                  </a:lnTo>
                  <a:close/>
                </a:path>
              </a:pathLst>
            </a:cu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457200" y="880533"/>
            <a:ext cx="4760785" cy="190782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457199" y="3120853"/>
            <a:ext cx="4760786" cy="560556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053944" y="8726414"/>
            <a:ext cx="513099" cy="527403"/>
          </a:xfrm>
          <a:prstGeom prst="rect">
            <a:avLst/>
          </a:prstGeom>
        </p:spPr>
        <p:txBody>
          <a:bodyPr vert="horz" lIns="91440" tIns="45720" rIns="91440" bIns="45720" rtlCol="0" anchor="ctr"/>
          <a:lstStyle>
            <a:lvl1pPr algn="r">
              <a:defRPr sz="675">
                <a:solidFill>
                  <a:schemeClr val="tx1">
                    <a:tint val="75000"/>
                  </a:schemeClr>
                </a:solidFill>
              </a:defRPr>
            </a:lvl1pPr>
          </a:lstStyle>
          <a:p>
            <a:fld id="{B61BEF0D-F0BB-DE4B-95CE-6DB70DBA9567}" type="datetimeFigureOut">
              <a:rPr lang="en-US" smtClean="0"/>
              <a:pPr/>
              <a:t>12/11/2024</a:t>
            </a:fld>
            <a:endParaRPr lang="en-US"/>
          </a:p>
        </p:txBody>
      </p:sp>
      <p:sp>
        <p:nvSpPr>
          <p:cNvPr id="5" name="Footer Placeholder 4"/>
          <p:cNvSpPr>
            <a:spLocks noGrp="1"/>
          </p:cNvSpPr>
          <p:nvPr>
            <p:ph type="ftr" sz="quarter" idx="3"/>
          </p:nvPr>
        </p:nvSpPr>
        <p:spPr>
          <a:xfrm>
            <a:off x="457200" y="8726414"/>
            <a:ext cx="3467230" cy="527403"/>
          </a:xfrm>
          <a:prstGeom prst="rect">
            <a:avLst/>
          </a:prstGeom>
        </p:spPr>
        <p:txBody>
          <a:bodyPr vert="horz" lIns="91440" tIns="45720" rIns="91440" bIns="45720" rtlCol="0" anchor="ctr"/>
          <a:lstStyle>
            <a:lvl1pPr algn="l">
              <a:defRPr sz="675">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33507" y="8726414"/>
            <a:ext cx="384479" cy="527403"/>
          </a:xfrm>
          <a:prstGeom prst="rect">
            <a:avLst/>
          </a:prstGeom>
        </p:spPr>
        <p:txBody>
          <a:bodyPr vert="horz" lIns="91440" tIns="45720" rIns="91440" bIns="45720" rtlCol="0" anchor="ctr"/>
          <a:lstStyle>
            <a:lvl1pPr algn="r">
              <a:defRPr sz="675">
                <a:solidFill>
                  <a:schemeClr val="accent1"/>
                </a:solidFill>
              </a:defRPr>
            </a:lvl1pPr>
          </a:lstStyle>
          <a:p>
            <a:fld id="{D57F1E4F-1CFF-5643-939E-217C01CDF565}" type="slidenum">
              <a:rPr lang="en-US" smtClean="0"/>
              <a:pPr/>
              <a:t>‹#›</a:t>
            </a:fld>
            <a:endParaRPr lang="en-US"/>
          </a:p>
        </p:txBody>
      </p:sp>
    </p:spTree>
    <p:extLst>
      <p:ext uri="{BB962C8B-B14F-4D97-AF65-F5344CB8AC3E}">
        <p14:creationId xmlns:p14="http://schemas.microsoft.com/office/powerpoint/2010/main" val="1234988399"/>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2" r:id="rId7"/>
    <p:sldLayoutId id="2147483693" r:id="rId8"/>
    <p:sldLayoutId id="2147483694" r:id="rId9"/>
    <p:sldLayoutId id="2147483695" r:id="rId10"/>
    <p:sldLayoutId id="2147483696" r:id="rId11"/>
    <p:sldLayoutId id="2147483697" r:id="rId12"/>
    <p:sldLayoutId id="2147483698" r:id="rId13"/>
    <p:sldLayoutId id="2147483699" r:id="rId14"/>
    <p:sldLayoutId id="2147483700" r:id="rId15"/>
    <p:sldLayoutId id="2147483701" r:id="rId16"/>
  </p:sldLayoutIdLst>
  <p:transition spd="slow">
    <p:wipe/>
  </p:transition>
  <p:txStyles>
    <p:titleStyle>
      <a:lvl1pPr algn="l" defTabSz="342900" rtl="0" eaLnBrk="1" latinLnBrk="0" hangingPunct="1">
        <a:spcBef>
          <a:spcPct val="0"/>
        </a:spcBef>
        <a:buNone/>
        <a:defRPr sz="27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57175" indent="-257175" algn="l" defTabSz="342900" rtl="0" eaLnBrk="1" latinLnBrk="0" hangingPunct="1">
        <a:spcBef>
          <a:spcPts val="750"/>
        </a:spcBef>
        <a:spcAft>
          <a:spcPts val="0"/>
        </a:spcAft>
        <a:buClr>
          <a:schemeClr val="accent1"/>
        </a:buClr>
        <a:buSzPct val="80000"/>
        <a:buFont typeface="Wingdings 3" charset="2"/>
        <a:buChar char=""/>
        <a:defRPr sz="1350" kern="1200">
          <a:solidFill>
            <a:schemeClr val="tx1">
              <a:lumMod val="75000"/>
              <a:lumOff val="25000"/>
            </a:schemeClr>
          </a:solidFill>
          <a:latin typeface="+mn-lt"/>
          <a:ea typeface="+mn-ea"/>
          <a:cs typeface="+mn-cs"/>
        </a:defRPr>
      </a:lvl1pPr>
      <a:lvl2pPr marL="557213" indent="-214313" algn="l" defTabSz="342900" rtl="0" eaLnBrk="1" latinLnBrk="0" hangingPunct="1">
        <a:spcBef>
          <a:spcPts val="75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2pPr>
      <a:lvl3pPr marL="857250" indent="-171450" algn="l" defTabSz="342900" rtl="0" eaLnBrk="1" latinLnBrk="0" hangingPunct="1">
        <a:spcBef>
          <a:spcPts val="750"/>
        </a:spcBef>
        <a:spcAft>
          <a:spcPts val="0"/>
        </a:spcAft>
        <a:buClr>
          <a:schemeClr val="accent1"/>
        </a:buClr>
        <a:buSzPct val="80000"/>
        <a:buFont typeface="Wingdings 3" charset="2"/>
        <a:buChar char=""/>
        <a:defRPr sz="1050" kern="1200">
          <a:solidFill>
            <a:schemeClr val="tx1">
              <a:lumMod val="75000"/>
              <a:lumOff val="25000"/>
            </a:schemeClr>
          </a:solidFill>
          <a:latin typeface="+mn-lt"/>
          <a:ea typeface="+mn-ea"/>
          <a:cs typeface="+mn-cs"/>
        </a:defRPr>
      </a:lvl3pPr>
      <a:lvl4pPr marL="12001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4pPr>
      <a:lvl5pPr marL="15430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5pPr>
      <a:lvl6pPr marL="18859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6pPr>
      <a:lvl7pPr marL="22288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7pPr>
      <a:lvl8pPr marL="25717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8pPr>
      <a:lvl9pPr marL="2914650" indent="-171450" algn="l" defTabSz="342900" rtl="0" eaLnBrk="1" latinLnBrk="0" hangingPunct="1">
        <a:spcBef>
          <a:spcPts val="750"/>
        </a:spcBef>
        <a:spcAft>
          <a:spcPts val="0"/>
        </a:spcAft>
        <a:buClr>
          <a:schemeClr val="accent1"/>
        </a:buClr>
        <a:buSzPct val="80000"/>
        <a:buFont typeface="Wingdings 3" charset="2"/>
        <a:buChar char=""/>
        <a:defRPr sz="900" kern="1200">
          <a:solidFill>
            <a:schemeClr val="tx1">
              <a:lumMod val="75000"/>
              <a:lumOff val="25000"/>
            </a:schemeClr>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5" Type="http://schemas.openxmlformats.org/officeDocument/2006/relationships/image" Target="../media/image8.jpe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8" Type="http://schemas.openxmlformats.org/officeDocument/2006/relationships/image" Target="../media/image13.jpeg"/><Relationship Id="rId13" Type="http://schemas.openxmlformats.org/officeDocument/2006/relationships/image" Target="../media/image18.png"/><Relationship Id="rId3" Type="http://schemas.openxmlformats.org/officeDocument/2006/relationships/image" Target="../media/image9.jpeg"/><Relationship Id="rId7" Type="http://schemas.openxmlformats.org/officeDocument/2006/relationships/image" Target="../media/image12.png"/><Relationship Id="rId12" Type="http://schemas.openxmlformats.org/officeDocument/2006/relationships/image" Target="../media/image17.jpe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hyperlink" Target="mailto:admin@heronhill.cumbria.sch.uk" TargetMode="External"/><Relationship Id="rId11" Type="http://schemas.openxmlformats.org/officeDocument/2006/relationships/image" Target="../media/image16.jpeg"/><Relationship Id="rId5" Type="http://schemas.openxmlformats.org/officeDocument/2006/relationships/image" Target="../media/image11.png"/><Relationship Id="rId10" Type="http://schemas.openxmlformats.org/officeDocument/2006/relationships/image" Target="../media/image15.png"/><Relationship Id="rId4" Type="http://schemas.openxmlformats.org/officeDocument/2006/relationships/image" Target="../media/image10.pn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20.wmf"/><Relationship Id="rId2" Type="http://schemas.openxmlformats.org/officeDocument/2006/relationships/image" Target="../media/image19.jpeg"/><Relationship Id="rId1" Type="http://schemas.openxmlformats.org/officeDocument/2006/relationships/slideLayout" Target="../slideLayouts/slideLayout7.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a:extLst>
              <a:ext uri="{FF2B5EF4-FFF2-40B4-BE49-F238E27FC236}">
                <a16:creationId xmlns:a16="http://schemas.microsoft.com/office/drawing/2014/main" id="{D978418B-9AFE-A628-91FE-435689D478FA}"/>
              </a:ext>
            </a:extLst>
          </p:cNvPr>
          <p:cNvSpPr txBox="1"/>
          <p:nvPr/>
        </p:nvSpPr>
        <p:spPr>
          <a:xfrm>
            <a:off x="147969" y="1187030"/>
            <a:ext cx="6555020" cy="2462213"/>
          </a:xfrm>
          <a:prstGeom prst="rect">
            <a:avLst/>
          </a:prstGeom>
          <a:solidFill>
            <a:schemeClr val="bg1"/>
          </a:solidFill>
          <a:ln w="28575">
            <a:solidFill>
              <a:srgbClr val="002060"/>
            </a:solidFill>
          </a:ln>
        </p:spPr>
        <p:txBody>
          <a:bodyPr wrap="square" lIns="91440" tIns="45720" rIns="91440" bIns="45720" rtlCol="0" anchor="t">
            <a:spAutoFit/>
          </a:bodyPr>
          <a:lstStyle/>
          <a:p>
            <a:r>
              <a:rPr lang="en-GB" sz="1100" b="1" u="sng" dirty="0">
                <a:solidFill>
                  <a:srgbClr val="002060"/>
                </a:solidFill>
                <a:latin typeface="Segoe UI" panose="020B0502040204020203" pitchFamily="34" charset="0"/>
                <a:cs typeface="Segoe UI" panose="020B0502040204020203" pitchFamily="34" charset="0"/>
              </a:rPr>
              <a:t>MESSAGE FROM THE HEADTEACHER</a:t>
            </a:r>
            <a:endParaRPr lang="en-GB" sz="1100" dirty="0">
              <a:solidFill>
                <a:srgbClr val="002060"/>
              </a:solidFill>
              <a:latin typeface="Segoe UI" panose="020B0502040204020203" pitchFamily="34" charset="0"/>
              <a:cs typeface="Segoe UI" panose="020B0502040204020203" pitchFamily="34" charset="0"/>
            </a:endParaRPr>
          </a:p>
          <a:p>
            <a:r>
              <a:rPr lang="en-GB" sz="1100" dirty="0">
                <a:latin typeface="Segoe UI" panose="020B0502040204020203" pitchFamily="34" charset="0"/>
                <a:cs typeface="Segoe UI" panose="020B0502040204020203" pitchFamily="34" charset="0"/>
              </a:rPr>
              <a:t>The countdown to Christmas is well and truly on with only 7 school days remaining after </a:t>
            </a:r>
          </a:p>
          <a:p>
            <a:r>
              <a:rPr lang="en-GB" sz="1100" dirty="0">
                <a:latin typeface="Segoe UI" panose="020B0502040204020203" pitchFamily="34" charset="0"/>
                <a:cs typeface="Segoe UI" panose="020B0502040204020203" pitchFamily="34" charset="0"/>
              </a:rPr>
              <a:t>today and a lot of Christmas events planned for us to enjoy. I am particularly looking </a:t>
            </a:r>
          </a:p>
          <a:p>
            <a:r>
              <a:rPr lang="en-GB" sz="1100" dirty="0">
                <a:latin typeface="Segoe UI" panose="020B0502040204020203" pitchFamily="34" charset="0"/>
                <a:cs typeface="Segoe UI" panose="020B0502040204020203" pitchFamily="34" charset="0"/>
              </a:rPr>
              <a:t>forward to our services in the Parish Church and will remember to pack my </a:t>
            </a:r>
          </a:p>
          <a:p>
            <a:r>
              <a:rPr lang="en-GB" sz="1100" dirty="0">
                <a:latin typeface="Segoe UI" panose="020B0502040204020203" pitchFamily="34" charset="0"/>
                <a:cs typeface="Segoe UI" panose="020B0502040204020203" pitchFamily="34" charset="0"/>
              </a:rPr>
              <a:t>tissues as the sound of our pupils singing never fails to bring on a tear or two!</a:t>
            </a:r>
          </a:p>
          <a:p>
            <a:endParaRPr lang="en-GB" sz="1100" dirty="0">
              <a:latin typeface="Segoe UI" panose="020B0502040204020203" pitchFamily="34" charset="0"/>
              <a:cs typeface="Segoe UI" panose="020B0502040204020203" pitchFamily="34" charset="0"/>
            </a:endParaRPr>
          </a:p>
          <a:p>
            <a:r>
              <a:rPr lang="en-GB" sz="1100" dirty="0">
                <a:latin typeface="Segoe UI" panose="020B0502040204020203" pitchFamily="34" charset="0"/>
                <a:cs typeface="Segoe UI" panose="020B0502040204020203" pitchFamily="34" charset="0"/>
              </a:rPr>
              <a:t>This week’s newsletter includes a summary of our recent parent/carer feedback survey. </a:t>
            </a:r>
          </a:p>
          <a:p>
            <a:r>
              <a:rPr lang="en-GB" sz="1100" dirty="0">
                <a:latin typeface="Segoe UI" panose="020B0502040204020203" pitchFamily="34" charset="0"/>
                <a:cs typeface="Segoe UI" panose="020B0502040204020203" pitchFamily="34" charset="0"/>
              </a:rPr>
              <a:t>Thank you to the 101 people who responded to this – a great sample of responses for us to consider as a school. There were so many positive, personalised comments relating to a number of elements of life at Heron Hill. Reading repeated recognitions of how skilled, kind and hardworking our staff are was particularly pleasing. The team at Heron Hill are fantastic and I am blessed to be working alongside them each day. </a:t>
            </a:r>
          </a:p>
          <a:p>
            <a:endParaRPr lang="en-GB" sz="1100" dirty="0">
              <a:latin typeface="Segoe UI" panose="020B0502040204020203" pitchFamily="34" charset="0"/>
              <a:cs typeface="Segoe UI" panose="020B0502040204020203" pitchFamily="34" charset="0"/>
            </a:endParaRPr>
          </a:p>
          <a:p>
            <a:r>
              <a:rPr lang="en-GB" sz="1100" dirty="0">
                <a:latin typeface="Segoe UI" panose="020B0502040204020203" pitchFamily="34" charset="0"/>
                <a:cs typeface="Segoe UI" panose="020B0502040204020203" pitchFamily="34" charset="0"/>
              </a:rPr>
              <a:t>Thank you for your continued support.                                                                             </a:t>
            </a:r>
            <a:r>
              <a:rPr lang="en-GB" sz="1100" b="1" dirty="0">
                <a:solidFill>
                  <a:srgbClr val="002060"/>
                </a:solidFill>
                <a:latin typeface="Segoe UI" panose="020B0502040204020203" pitchFamily="34" charset="0"/>
                <a:cs typeface="Segoe UI" panose="020B0502040204020203" pitchFamily="34" charset="0"/>
              </a:rPr>
              <a:t>Mrs Middleton </a:t>
            </a:r>
            <a:endParaRPr lang="en-GB" dirty="0">
              <a:solidFill>
                <a:srgbClr val="002060"/>
              </a:solidFill>
              <a:latin typeface="Segoe UI" panose="020B0502040204020203" pitchFamily="34" charset="0"/>
              <a:cs typeface="Segoe UI" panose="020B0502040204020203" pitchFamily="34" charset="0"/>
            </a:endParaRPr>
          </a:p>
        </p:txBody>
      </p:sp>
      <p:sp>
        <p:nvSpPr>
          <p:cNvPr id="13" name="TextBox 12">
            <a:extLst>
              <a:ext uri="{FF2B5EF4-FFF2-40B4-BE49-F238E27FC236}">
                <a16:creationId xmlns:a16="http://schemas.microsoft.com/office/drawing/2014/main" id="{581E3FAF-823F-073B-52F8-E43E216D91C6}"/>
              </a:ext>
            </a:extLst>
          </p:cNvPr>
          <p:cNvSpPr txBox="1"/>
          <p:nvPr/>
        </p:nvSpPr>
        <p:spPr>
          <a:xfrm>
            <a:off x="5327904" y="95265"/>
            <a:ext cx="1481320" cy="769441"/>
          </a:xfrm>
          <a:prstGeom prst="rect">
            <a:avLst/>
          </a:prstGeom>
          <a:noFill/>
        </p:spPr>
        <p:txBody>
          <a:bodyPr wrap="square" lIns="91440" tIns="45720" rIns="91440" bIns="45720" rtlCol="0" anchor="t">
            <a:spAutoFit/>
          </a:bodyPr>
          <a:lstStyle/>
          <a:p>
            <a:pPr algn="ctr"/>
            <a:r>
              <a:rPr lang="en-GB" sz="1100" b="1" dirty="0"/>
              <a:t>Whole-school newsletter - </a:t>
            </a:r>
          </a:p>
          <a:p>
            <a:pPr algn="ctr"/>
            <a:r>
              <a:rPr lang="en-GB" sz="1100" b="1" dirty="0"/>
              <a:t>  Week beginning 9</a:t>
            </a:r>
            <a:r>
              <a:rPr lang="en-GB" sz="1100" b="1" baseline="30000" dirty="0"/>
              <a:t>th</a:t>
            </a:r>
            <a:r>
              <a:rPr lang="en-GB" sz="1100" b="1" dirty="0"/>
              <a:t> December 2024</a:t>
            </a:r>
            <a:endParaRPr lang="en-GB" dirty="0"/>
          </a:p>
        </p:txBody>
      </p:sp>
      <p:pic>
        <p:nvPicPr>
          <p:cNvPr id="25" name="Picture 24" descr="A screenshot of a computer&#10;&#10;Description automatically generated">
            <a:extLst>
              <a:ext uri="{FF2B5EF4-FFF2-40B4-BE49-F238E27FC236}">
                <a16:creationId xmlns:a16="http://schemas.microsoft.com/office/drawing/2014/main" id="{9747E65C-B078-C709-5D08-8B28AD9B60C9}"/>
              </a:ext>
            </a:extLst>
          </p:cNvPr>
          <p:cNvPicPr/>
          <p:nvPr/>
        </p:nvPicPr>
        <p:blipFill rotWithShape="1">
          <a:blip r:embed="rId3" cstate="screen">
            <a:extLst>
              <a:ext uri="{28A0092B-C50C-407E-A947-70E740481C1C}">
                <a14:useLocalDpi xmlns:a14="http://schemas.microsoft.com/office/drawing/2010/main"/>
              </a:ext>
            </a:extLst>
          </a:blip>
          <a:srcRect/>
          <a:stretch/>
        </p:blipFill>
        <p:spPr>
          <a:xfrm>
            <a:off x="286893" y="181708"/>
            <a:ext cx="4017264" cy="852276"/>
          </a:xfrm>
          <a:prstGeom prst="rect">
            <a:avLst/>
          </a:prstGeom>
        </p:spPr>
      </p:pic>
      <p:sp>
        <p:nvSpPr>
          <p:cNvPr id="26" name="Text Box 6">
            <a:extLst>
              <a:ext uri="{FF2B5EF4-FFF2-40B4-BE49-F238E27FC236}">
                <a16:creationId xmlns:a16="http://schemas.microsoft.com/office/drawing/2014/main" id="{A5DF68AB-53D5-4BDA-B7D0-F7AF3A534AFF}"/>
              </a:ext>
            </a:extLst>
          </p:cNvPr>
          <p:cNvSpPr txBox="1">
            <a:spLocks noChangeArrowheads="1"/>
          </p:cNvSpPr>
          <p:nvPr/>
        </p:nvSpPr>
        <p:spPr bwMode="auto">
          <a:xfrm>
            <a:off x="147968" y="9471502"/>
            <a:ext cx="3535519" cy="233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pPr defTabSz="514350" eaLnBrk="0" fontAlgn="base" hangingPunct="0">
              <a:spcBef>
                <a:spcPct val="0"/>
              </a:spcBef>
              <a:spcAft>
                <a:spcPct val="0"/>
              </a:spcAft>
            </a:pPr>
            <a:r>
              <a:rPr lang="en-GB" altLang="en-US" sz="1200" b="1" dirty="0">
                <a:latin typeface="Letter-join Plus 6" panose="02000505000000020003" pitchFamily="50" charset="0"/>
              </a:rPr>
              <a:t>-</a:t>
            </a:r>
            <a:r>
              <a:rPr lang="en-GB" altLang="en-US" sz="1200" b="1" dirty="0">
                <a:solidFill>
                  <a:schemeClr val="accent2">
                    <a:lumMod val="75000"/>
                  </a:schemeClr>
                </a:solidFill>
                <a:latin typeface="Letter-join Plus 6" panose="02000505000000020003" pitchFamily="50" charset="0"/>
              </a:rPr>
              <a:t> RESPECT </a:t>
            </a:r>
            <a:r>
              <a:rPr lang="en-GB" altLang="en-US" sz="1200" b="1" dirty="0">
                <a:latin typeface="Letter-join Plus 6" panose="02000505000000020003" pitchFamily="50" charset="0"/>
              </a:rPr>
              <a:t>-  </a:t>
            </a:r>
            <a:r>
              <a:rPr lang="en-GB" altLang="en-US" sz="1200" b="1" dirty="0">
                <a:solidFill>
                  <a:schemeClr val="accent2">
                    <a:lumMod val="75000"/>
                  </a:schemeClr>
                </a:solidFill>
                <a:latin typeface="Letter-join Plus 6" panose="02000505000000020003" pitchFamily="50" charset="0"/>
              </a:rPr>
              <a:t>RESPONSIBILITY</a:t>
            </a:r>
            <a:r>
              <a:rPr lang="en-GB" altLang="en-US" sz="1200" b="1" dirty="0">
                <a:latin typeface="Letter-join Plus 6" panose="02000505000000020003" pitchFamily="50" charset="0"/>
              </a:rPr>
              <a:t> -  </a:t>
            </a:r>
            <a:r>
              <a:rPr lang="en-GB" altLang="en-US" sz="1200" b="1" dirty="0">
                <a:solidFill>
                  <a:schemeClr val="accent2">
                    <a:lumMod val="75000"/>
                  </a:schemeClr>
                </a:solidFill>
                <a:latin typeface="Letter-join Plus 6" panose="02000505000000020003" pitchFamily="50" charset="0"/>
              </a:rPr>
              <a:t>RELATIONSHIPS</a:t>
            </a:r>
            <a:r>
              <a:rPr lang="en-GB" altLang="en-US" sz="1200" b="1" dirty="0">
                <a:latin typeface="Letter-join Plus 6" panose="02000505000000020003" pitchFamily="50" charset="0"/>
              </a:rPr>
              <a:t> </a:t>
            </a:r>
            <a:r>
              <a:rPr lang="en-GB" altLang="en-US" sz="1200" b="1" dirty="0">
                <a:solidFill>
                  <a:schemeClr val="tx2"/>
                </a:solidFill>
                <a:latin typeface="Letter-join Plus 6" panose="02000505000000020003" pitchFamily="50" charset="0"/>
              </a:rPr>
              <a:t>-</a:t>
            </a:r>
            <a:endParaRPr lang="en-US" altLang="en-US" sz="1200" dirty="0">
              <a:solidFill>
                <a:schemeClr val="tx2"/>
              </a:solidFill>
              <a:latin typeface="Letter-join Plus 6" panose="02000505000000020003" pitchFamily="50" charset="0"/>
            </a:endParaRPr>
          </a:p>
        </p:txBody>
      </p:sp>
      <p:pic>
        <p:nvPicPr>
          <p:cNvPr id="28" name="Picture 27" descr="A person wearing glasses and a polka dot shirt&#10;&#10;Description automatically generated">
            <a:extLst>
              <a:ext uri="{FF2B5EF4-FFF2-40B4-BE49-F238E27FC236}">
                <a16:creationId xmlns:a16="http://schemas.microsoft.com/office/drawing/2014/main" id="{22A17F60-437D-4587-9F4C-22475A0453D9}"/>
              </a:ext>
            </a:extLst>
          </p:cNvPr>
          <p:cNvPicPr/>
          <p:nvPr/>
        </p:nvPicPr>
        <p:blipFill>
          <a:blip r:embed="rId4" cstate="screen">
            <a:extLst>
              <a:ext uri="{28A0092B-C50C-407E-A947-70E740481C1C}">
                <a14:useLocalDpi xmlns:a14="http://schemas.microsoft.com/office/drawing/2010/main"/>
              </a:ext>
            </a:extLst>
          </a:blip>
          <a:srcRect/>
          <a:stretch>
            <a:fillRect/>
          </a:stretch>
        </p:blipFill>
        <p:spPr bwMode="auto">
          <a:xfrm>
            <a:off x="5606205" y="1183576"/>
            <a:ext cx="1103826" cy="1436638"/>
          </a:xfrm>
          <a:prstGeom prst="rect">
            <a:avLst/>
          </a:prstGeom>
          <a:noFill/>
          <a:effectLst>
            <a:softEdge rad="292100"/>
          </a:effectLst>
        </p:spPr>
      </p:pic>
      <p:sp>
        <p:nvSpPr>
          <p:cNvPr id="17" name="TextBox 16">
            <a:extLst>
              <a:ext uri="{FF2B5EF4-FFF2-40B4-BE49-F238E27FC236}">
                <a16:creationId xmlns:a16="http://schemas.microsoft.com/office/drawing/2014/main" id="{8F7C0AD9-1860-4746-BB27-E60751B06B6C}"/>
              </a:ext>
            </a:extLst>
          </p:cNvPr>
          <p:cNvSpPr txBox="1"/>
          <p:nvPr/>
        </p:nvSpPr>
        <p:spPr>
          <a:xfrm>
            <a:off x="147968" y="3802289"/>
            <a:ext cx="6555020" cy="5509200"/>
          </a:xfrm>
          <a:prstGeom prst="rect">
            <a:avLst/>
          </a:prstGeom>
          <a:solidFill>
            <a:schemeClr val="bg1"/>
          </a:solidFill>
          <a:ln w="28575">
            <a:solidFill>
              <a:schemeClr val="accent2"/>
            </a:solidFill>
          </a:ln>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100" b="1" u="sng" dirty="0">
                <a:solidFill>
                  <a:schemeClr val="accent2"/>
                </a:solidFill>
                <a:latin typeface="Segoe UI" panose="020B0502040204020203" pitchFamily="34" charset="0"/>
                <a:cs typeface="Segoe UI" panose="020B0502040204020203" pitchFamily="34" charset="0"/>
              </a:rPr>
              <a:t>PARENT AND CARER FEEDBACK</a:t>
            </a:r>
            <a:endParaRPr lang="en-GB" sz="1100" b="1" u="sng" dirty="0">
              <a:solidFill>
                <a:srgbClr val="FF0000"/>
              </a:solidFill>
              <a:latin typeface="Segoe UI" panose="020B0502040204020203" pitchFamily="34" charset="0"/>
              <a:cs typeface="Segoe UI" panose="020B0502040204020203" pitchFamily="34" charset="0"/>
            </a:endParaRPr>
          </a:p>
          <a:p>
            <a:endParaRPr lang="en-GB" sz="1100" b="1" u="sng" dirty="0">
              <a:solidFill>
                <a:srgbClr val="FF0000"/>
              </a:solidFill>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a:p>
            <a:endParaRPr lang="en-GB" sz="1100" dirty="0">
              <a:latin typeface="Segoe UI" panose="020B0502040204020203" pitchFamily="34" charset="0"/>
              <a:cs typeface="Segoe UI" panose="020B0502040204020203" pitchFamily="34" charset="0"/>
            </a:endParaRPr>
          </a:p>
        </p:txBody>
      </p:sp>
      <p:sp>
        <p:nvSpPr>
          <p:cNvPr id="2" name="Flowchart: Alternate Process 1">
            <a:extLst>
              <a:ext uri="{FF2B5EF4-FFF2-40B4-BE49-F238E27FC236}">
                <a16:creationId xmlns:a16="http://schemas.microsoft.com/office/drawing/2014/main" id="{D9140263-595E-422F-91DA-770C0BDE9F69}"/>
              </a:ext>
            </a:extLst>
          </p:cNvPr>
          <p:cNvSpPr/>
          <p:nvPr/>
        </p:nvSpPr>
        <p:spPr>
          <a:xfrm>
            <a:off x="381000" y="4267200"/>
            <a:ext cx="2019300" cy="876300"/>
          </a:xfrm>
          <a:prstGeom prst="flowChartAlternateProcess">
            <a:avLst/>
          </a:prstGeom>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t>99% of parents agree or strongly </a:t>
            </a:r>
            <a:r>
              <a:rPr lang="en-GB" sz="1050" b="1" dirty="0"/>
              <a:t>agree </a:t>
            </a:r>
            <a:r>
              <a:rPr lang="en-GB" sz="1050" dirty="0"/>
              <a:t>that their child is happy at our school and enjoys being part of Heron Hill.</a:t>
            </a:r>
            <a:endParaRPr lang="en-GB" dirty="0"/>
          </a:p>
        </p:txBody>
      </p:sp>
      <p:sp>
        <p:nvSpPr>
          <p:cNvPr id="18" name="Flowchart: Alternate Process 17">
            <a:extLst>
              <a:ext uri="{FF2B5EF4-FFF2-40B4-BE49-F238E27FC236}">
                <a16:creationId xmlns:a16="http://schemas.microsoft.com/office/drawing/2014/main" id="{C48F3E1F-F45D-4654-86F9-98170155DB30}"/>
              </a:ext>
            </a:extLst>
          </p:cNvPr>
          <p:cNvSpPr/>
          <p:nvPr/>
        </p:nvSpPr>
        <p:spPr>
          <a:xfrm>
            <a:off x="2633332" y="3957367"/>
            <a:ext cx="2819400" cy="876300"/>
          </a:xfrm>
          <a:prstGeom prst="flowChartAlternateProcess">
            <a:avLst/>
          </a:prstGeom>
          <a:solidFill>
            <a:srgbClr val="7030A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t>100% of parents agree or strongly </a:t>
            </a:r>
            <a:r>
              <a:rPr lang="en-GB" sz="1050" b="1" dirty="0"/>
              <a:t>agree </a:t>
            </a:r>
            <a:r>
              <a:rPr lang="en-GB" sz="1050" dirty="0"/>
              <a:t>that leaders (including the headteacher) are approachable and helpful; their opinions, ideas or concerns are listened to and valued.</a:t>
            </a:r>
            <a:endParaRPr lang="en-GB" dirty="0"/>
          </a:p>
        </p:txBody>
      </p:sp>
      <p:sp>
        <p:nvSpPr>
          <p:cNvPr id="19" name="Flowchart: Alternate Process 18">
            <a:extLst>
              <a:ext uri="{FF2B5EF4-FFF2-40B4-BE49-F238E27FC236}">
                <a16:creationId xmlns:a16="http://schemas.microsoft.com/office/drawing/2014/main" id="{671ED77C-59E6-468E-BA3D-8CD34CCABD45}"/>
              </a:ext>
            </a:extLst>
          </p:cNvPr>
          <p:cNvSpPr/>
          <p:nvPr/>
        </p:nvSpPr>
        <p:spPr>
          <a:xfrm>
            <a:off x="4519544" y="4953000"/>
            <a:ext cx="2019300" cy="876300"/>
          </a:xfrm>
          <a:prstGeom prst="flowChartAlternateProcess">
            <a:avLst/>
          </a:prstGeom>
          <a:solidFill>
            <a:srgbClr val="92D05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t>100% of parents agree or strongly </a:t>
            </a:r>
            <a:r>
              <a:rPr lang="en-GB" sz="1050" b="1" dirty="0"/>
              <a:t>agree </a:t>
            </a:r>
            <a:r>
              <a:rPr lang="en-GB" sz="1050" dirty="0"/>
              <a:t>that school communicates well with parents and carers.</a:t>
            </a:r>
            <a:endParaRPr lang="en-GB" dirty="0"/>
          </a:p>
        </p:txBody>
      </p:sp>
      <p:pic>
        <p:nvPicPr>
          <p:cNvPr id="23" name="Picture 22">
            <a:extLst>
              <a:ext uri="{FF2B5EF4-FFF2-40B4-BE49-F238E27FC236}">
                <a16:creationId xmlns:a16="http://schemas.microsoft.com/office/drawing/2014/main" id="{79D88D34-85C3-43F4-AB0B-C1999D96D8DD}"/>
              </a:ext>
            </a:extLst>
          </p:cNvPr>
          <p:cNvPicPr>
            <a:picLocks noChangeAspect="1"/>
          </p:cNvPicPr>
          <p:nvPr/>
        </p:nvPicPr>
        <p:blipFill>
          <a:blip r:embed="rId5"/>
          <a:stretch>
            <a:fillRect/>
          </a:stretch>
        </p:blipFill>
        <p:spPr>
          <a:xfrm>
            <a:off x="173726" y="5183977"/>
            <a:ext cx="4320060" cy="2180057"/>
          </a:xfrm>
          <a:prstGeom prst="rect">
            <a:avLst/>
          </a:prstGeom>
        </p:spPr>
      </p:pic>
      <p:sp>
        <p:nvSpPr>
          <p:cNvPr id="24" name="Flowchart: Alternate Process 23">
            <a:extLst>
              <a:ext uri="{FF2B5EF4-FFF2-40B4-BE49-F238E27FC236}">
                <a16:creationId xmlns:a16="http://schemas.microsoft.com/office/drawing/2014/main" id="{7CFF8DB4-335D-43C9-85E5-F9A9154628E8}"/>
              </a:ext>
            </a:extLst>
          </p:cNvPr>
          <p:cNvSpPr/>
          <p:nvPr/>
        </p:nvSpPr>
        <p:spPr>
          <a:xfrm>
            <a:off x="434259" y="7835194"/>
            <a:ext cx="2019300" cy="876300"/>
          </a:xfrm>
          <a:prstGeom prst="flowChartAlternateProcess">
            <a:avLst/>
          </a:prstGeom>
          <a:solidFill>
            <a:srgbClr val="FF66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t>86% of parents </a:t>
            </a:r>
            <a:r>
              <a:rPr lang="en-GB" sz="1100" dirty="0"/>
              <a:t>felt they had no suggestions for areas of provision that we could improve on. </a:t>
            </a:r>
            <a:endParaRPr lang="en-GB" dirty="0"/>
          </a:p>
        </p:txBody>
      </p:sp>
      <p:pic>
        <p:nvPicPr>
          <p:cNvPr id="27" name="Picture 26">
            <a:extLst>
              <a:ext uri="{FF2B5EF4-FFF2-40B4-BE49-F238E27FC236}">
                <a16:creationId xmlns:a16="http://schemas.microsoft.com/office/drawing/2014/main" id="{1325839F-5203-406B-936D-4E8B9012FF6C}"/>
              </a:ext>
            </a:extLst>
          </p:cNvPr>
          <p:cNvPicPr>
            <a:picLocks noChangeAspect="1"/>
          </p:cNvPicPr>
          <p:nvPr/>
        </p:nvPicPr>
        <p:blipFill rotWithShape="1">
          <a:blip r:embed="rId6"/>
          <a:srcRect t="1" b="3583"/>
          <a:stretch/>
        </p:blipFill>
        <p:spPr>
          <a:xfrm>
            <a:off x="2543778" y="7365999"/>
            <a:ext cx="3951531" cy="1945490"/>
          </a:xfrm>
          <a:prstGeom prst="rect">
            <a:avLst/>
          </a:prstGeom>
        </p:spPr>
      </p:pic>
      <p:sp>
        <p:nvSpPr>
          <p:cNvPr id="3" name="Star: 5 Points 2">
            <a:extLst>
              <a:ext uri="{FF2B5EF4-FFF2-40B4-BE49-F238E27FC236}">
                <a16:creationId xmlns:a16="http://schemas.microsoft.com/office/drawing/2014/main" id="{F6ACAC46-9536-4C13-96DF-10480665AF22}"/>
              </a:ext>
            </a:extLst>
          </p:cNvPr>
          <p:cNvSpPr/>
          <p:nvPr/>
        </p:nvSpPr>
        <p:spPr>
          <a:xfrm>
            <a:off x="4826360" y="5943198"/>
            <a:ext cx="1602122" cy="1452662"/>
          </a:xfrm>
          <a:prstGeom prst="star5">
            <a:avLst/>
          </a:prstGeom>
          <a:solidFill>
            <a:srgbClr val="FFC000"/>
          </a:solidFill>
          <a:ln>
            <a:solidFill>
              <a:srgbClr val="FFC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0" b="1" dirty="0"/>
          </a:p>
        </p:txBody>
      </p:sp>
      <p:sp>
        <p:nvSpPr>
          <p:cNvPr id="4" name="TextBox 3">
            <a:extLst>
              <a:ext uri="{FF2B5EF4-FFF2-40B4-BE49-F238E27FC236}">
                <a16:creationId xmlns:a16="http://schemas.microsoft.com/office/drawing/2014/main" id="{FF29353B-5773-4E2C-8F8E-33B6D56AB946}"/>
              </a:ext>
            </a:extLst>
          </p:cNvPr>
          <p:cNvSpPr txBox="1"/>
          <p:nvPr/>
        </p:nvSpPr>
        <p:spPr>
          <a:xfrm>
            <a:off x="4659241" y="6274006"/>
            <a:ext cx="1851588" cy="1261884"/>
          </a:xfrm>
          <a:prstGeom prst="rect">
            <a:avLst/>
          </a:prstGeom>
          <a:noFill/>
        </p:spPr>
        <p:txBody>
          <a:bodyPr wrap="square" rtlCol="0">
            <a:spAutoFit/>
          </a:bodyPr>
          <a:lstStyle/>
          <a:p>
            <a:pPr algn="ctr"/>
            <a:r>
              <a:rPr lang="en-GB" sz="1800" b="1" dirty="0"/>
              <a:t>4.77 average star rating</a:t>
            </a:r>
          </a:p>
          <a:p>
            <a:pPr algn="ctr"/>
            <a:r>
              <a:rPr lang="en-GB" sz="1100" b="1" dirty="0"/>
              <a:t>(80% of parents surveyed rated us 5 stars!)</a:t>
            </a:r>
          </a:p>
          <a:p>
            <a:endParaRPr lang="en-GB" dirty="0"/>
          </a:p>
        </p:txBody>
      </p:sp>
    </p:spTree>
    <p:extLst>
      <p:ext uri="{BB962C8B-B14F-4D97-AF65-F5344CB8AC3E}">
        <p14:creationId xmlns:p14="http://schemas.microsoft.com/office/powerpoint/2010/main" val="3740022822"/>
      </p:ext>
    </p:extLst>
  </p:cSld>
  <p:clrMapOvr>
    <a:masterClrMapping/>
  </p:clrMapOvr>
  <p:transition spd="slow">
    <p:wip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F5CE43-1962-496D-8629-3AFD195494CF}"/>
              </a:ext>
            </a:extLst>
          </p:cNvPr>
          <p:cNvSpPr txBox="1"/>
          <p:nvPr/>
        </p:nvSpPr>
        <p:spPr>
          <a:xfrm>
            <a:off x="3772517" y="305446"/>
            <a:ext cx="2814320" cy="1384995"/>
          </a:xfrm>
          <a:prstGeom prst="rect">
            <a:avLst/>
          </a:prstGeom>
          <a:solidFill>
            <a:srgbClr val="FFC000"/>
          </a:solidFill>
        </p:spPr>
        <p:txBody>
          <a:bodyPr wrap="square" lIns="91440" tIns="45720" rIns="91440" bIns="45720" rtlCol="0" anchor="t">
            <a:spAutoFit/>
          </a:bodyPr>
          <a:lstStyle/>
          <a:p>
            <a:pPr algn="ctr"/>
            <a:r>
              <a:rPr lang="en-GB" sz="1050" b="1" dirty="0">
                <a:solidFill>
                  <a:srgbClr val="0070C0"/>
                </a:solidFill>
                <a:latin typeface="Segoe UI" panose="020B0502040204020203" pitchFamily="34" charset="0"/>
                <a:cs typeface="Segoe UI" panose="020B0502040204020203" pitchFamily="34" charset="0"/>
              </a:rPr>
              <a:t>HANDWRITING AND PRESENTATION PRAISE</a:t>
            </a:r>
          </a:p>
          <a:p>
            <a:pPr algn="ctr"/>
            <a:r>
              <a:rPr lang="en-GB" sz="1050" b="1" dirty="0">
                <a:solidFill>
                  <a:schemeClr val="bg1"/>
                </a:solidFill>
                <a:latin typeface="Segoe UI" panose="020B0502040204020203" pitchFamily="34" charset="0"/>
                <a:cs typeface="Segoe UI" panose="020B0502040204020203" pitchFamily="34" charset="0"/>
              </a:rPr>
              <a:t>We continue to celebrate achievements, progress and effort in all things presentation during our weekly headteacher assemblies. This week, the children below have been praised for their super efforts. Well done! </a:t>
            </a:r>
            <a:r>
              <a:rPr lang="en-GB" sz="1050" b="1" dirty="0">
                <a:solidFill>
                  <a:schemeClr val="bg1"/>
                </a:solidFill>
                <a:latin typeface="Segoe UI" panose="020B0502040204020203" pitchFamily="34" charset="0"/>
                <a:cs typeface="Segoe UI" panose="020B0502040204020203" pitchFamily="34" charset="0"/>
                <a:sym typeface="Wingdings" panose="05000000000000000000" pitchFamily="2" charset="2"/>
              </a:rPr>
              <a:t> </a:t>
            </a:r>
            <a:endParaRPr lang="en-GB" sz="1050" b="1" dirty="0">
              <a:solidFill>
                <a:schemeClr val="bg1"/>
              </a:solidFill>
              <a:latin typeface="Segoe UI" panose="020B0502040204020203" pitchFamily="34" charset="0"/>
              <a:cs typeface="Segoe UI" panose="020B0502040204020203" pitchFamily="34" charset="0"/>
            </a:endParaRPr>
          </a:p>
        </p:txBody>
      </p:sp>
      <p:graphicFrame>
        <p:nvGraphicFramePr>
          <p:cNvPr id="3" name="Table 2">
            <a:extLst>
              <a:ext uri="{FF2B5EF4-FFF2-40B4-BE49-F238E27FC236}">
                <a16:creationId xmlns:a16="http://schemas.microsoft.com/office/drawing/2014/main" id="{01925F59-98D2-4180-92B0-1051F9527BB2}"/>
              </a:ext>
            </a:extLst>
          </p:cNvPr>
          <p:cNvGraphicFramePr>
            <a:graphicFrameLocks noGrp="1"/>
          </p:cNvGraphicFramePr>
          <p:nvPr>
            <p:extLst>
              <p:ext uri="{D42A27DB-BD31-4B8C-83A1-F6EECF244321}">
                <p14:modId xmlns:p14="http://schemas.microsoft.com/office/powerpoint/2010/main" val="2983330370"/>
              </p:ext>
            </p:extLst>
          </p:nvPr>
        </p:nvGraphicFramePr>
        <p:xfrm>
          <a:off x="3791199" y="1797907"/>
          <a:ext cx="2786744" cy="3797140"/>
        </p:xfrm>
        <a:graphic>
          <a:graphicData uri="http://schemas.openxmlformats.org/drawingml/2006/table">
            <a:tbl>
              <a:tblPr/>
              <a:tblGrid>
                <a:gridCol w="1338603">
                  <a:extLst>
                    <a:ext uri="{9D8B030D-6E8A-4147-A177-3AD203B41FA5}">
                      <a16:colId xmlns:a16="http://schemas.microsoft.com/office/drawing/2014/main" val="852050861"/>
                    </a:ext>
                  </a:extLst>
                </a:gridCol>
                <a:gridCol w="1448141">
                  <a:extLst>
                    <a:ext uri="{9D8B030D-6E8A-4147-A177-3AD203B41FA5}">
                      <a16:colId xmlns:a16="http://schemas.microsoft.com/office/drawing/2014/main" val="188661501"/>
                    </a:ext>
                  </a:extLst>
                </a:gridCol>
              </a:tblGrid>
              <a:tr h="322825">
                <a:tc>
                  <a:txBody>
                    <a:bodyPr/>
                    <a:lstStyle/>
                    <a:p>
                      <a:pPr algn="ctr" fontAlgn="t"/>
                      <a:r>
                        <a:rPr lang="en-GB" sz="1100" b="1" dirty="0">
                          <a:solidFill>
                            <a:schemeClr val="tx1"/>
                          </a:solidFill>
                          <a:effectLst/>
                          <a:latin typeface="Segoe UI" panose="020B0502040204020203" pitchFamily="34" charset="0"/>
                          <a:cs typeface="Segoe UI" panose="020B0502040204020203" pitchFamily="34" charset="0"/>
                        </a:rPr>
                        <a:t>Class:</a:t>
                      </a: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C000"/>
                    </a:solidFill>
                  </a:tcPr>
                </a:tc>
                <a:tc>
                  <a:txBody>
                    <a:bodyPr/>
                    <a:lstStyle/>
                    <a:p>
                      <a:pPr algn="ctr" rtl="0" fontAlgn="base"/>
                      <a:r>
                        <a:rPr lang="en-GB" sz="1100" b="1" i="0" dirty="0">
                          <a:solidFill>
                            <a:srgbClr val="000000"/>
                          </a:solidFill>
                          <a:effectLst/>
                          <a:latin typeface="Segoe UI" panose="020B0502040204020203" pitchFamily="34" charset="0"/>
                          <a:cs typeface="Segoe UI" panose="020B0502040204020203" pitchFamily="34" charset="0"/>
                        </a:rPr>
                        <a:t>Pupil:</a:t>
                      </a:r>
                      <a:endParaRPr lang="en-GB" sz="1100" b="1" i="0" dirty="0">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C000"/>
                    </a:solidFill>
                  </a:tcPr>
                </a:tc>
                <a:extLst>
                  <a:ext uri="{0D108BD9-81ED-4DB2-BD59-A6C34878D82A}">
                    <a16:rowId xmlns:a16="http://schemas.microsoft.com/office/drawing/2014/main" val="1521594424"/>
                  </a:ext>
                </a:extLst>
              </a:tr>
              <a:tr h="282600">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Y1 </a:t>
                      </a:r>
                      <a:r>
                        <a:rPr lang="en-GB" sz="1100" b="1" i="0" dirty="0" err="1">
                          <a:solidFill>
                            <a:schemeClr val="tx1"/>
                          </a:solidFill>
                          <a:effectLst/>
                          <a:latin typeface="Segoe UI" panose="020B0502040204020203" pitchFamily="34" charset="0"/>
                          <a:cs typeface="Segoe UI" panose="020B0502040204020203" pitchFamily="34" charset="0"/>
                        </a:rPr>
                        <a:t>Angletarn</a:t>
                      </a:r>
                      <a:r>
                        <a:rPr lang="en-GB" sz="1100" b="0" i="0" dirty="0">
                          <a:solidFill>
                            <a:schemeClr val="tx1"/>
                          </a:solidFill>
                          <a:effectLst/>
                          <a:latin typeface="Segoe UI" panose="020B0502040204020203" pitchFamily="34" charset="0"/>
                          <a:cs typeface="Segoe UI" panose="020B0502040204020203" pitchFamily="34" charset="0"/>
                        </a:rPr>
                        <a:t> </a:t>
                      </a: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Oscar</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262947738"/>
                  </a:ext>
                </a:extLst>
              </a:tr>
              <a:tr h="282600">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Y1 </a:t>
                      </a:r>
                      <a:r>
                        <a:rPr lang="en-GB" sz="1100" b="1" i="0" dirty="0" err="1">
                          <a:solidFill>
                            <a:schemeClr val="tx1"/>
                          </a:solidFill>
                          <a:effectLst/>
                          <a:latin typeface="Segoe UI" panose="020B0502040204020203" pitchFamily="34" charset="0"/>
                          <a:cs typeface="Segoe UI" panose="020B0502040204020203" pitchFamily="34" charset="0"/>
                        </a:rPr>
                        <a:t>Whinlatter</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George</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73986991"/>
                  </a:ext>
                </a:extLst>
              </a:tr>
              <a:tr h="288743">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Y2 </a:t>
                      </a:r>
                      <a:r>
                        <a:rPr lang="en-GB" sz="1100" b="1" i="0" dirty="0" err="1">
                          <a:solidFill>
                            <a:schemeClr val="tx1"/>
                          </a:solidFill>
                          <a:effectLst/>
                          <a:latin typeface="Segoe UI" panose="020B0502040204020203" pitchFamily="34" charset="0"/>
                          <a:cs typeface="Segoe UI" panose="020B0502040204020203" pitchFamily="34" charset="0"/>
                        </a:rPr>
                        <a:t>Outerside</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Eliza</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994434313"/>
                  </a:ext>
                </a:extLst>
              </a:tr>
              <a:tr h="294887">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Y2 </a:t>
                      </a:r>
                      <a:r>
                        <a:rPr lang="en-GB" sz="1100" b="1" i="0" dirty="0" err="1">
                          <a:solidFill>
                            <a:schemeClr val="tx1"/>
                          </a:solidFill>
                          <a:effectLst/>
                          <a:latin typeface="Segoe UI" panose="020B0502040204020203" pitchFamily="34" charset="0"/>
                          <a:cs typeface="Segoe UI" panose="020B0502040204020203" pitchFamily="34" charset="0"/>
                        </a:rPr>
                        <a:t>Yewbarrow</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Amber</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989769111"/>
                  </a:ext>
                </a:extLst>
              </a:tr>
              <a:tr h="301030">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Y3 </a:t>
                      </a:r>
                      <a:r>
                        <a:rPr lang="en-GB" sz="1100" b="1" i="0" dirty="0" err="1">
                          <a:solidFill>
                            <a:schemeClr val="tx1"/>
                          </a:solidFill>
                          <a:effectLst/>
                          <a:latin typeface="Segoe UI" panose="020B0502040204020203" pitchFamily="34" charset="0"/>
                          <a:cs typeface="Segoe UI" panose="020B0502040204020203" pitchFamily="34" charset="0"/>
                        </a:rPr>
                        <a:t>Kentmere</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err="1">
                          <a:effectLst/>
                          <a:highlight>
                            <a:srgbClr val="FFFFFF"/>
                          </a:highlight>
                          <a:latin typeface="Segoe UI" panose="020B0502040204020203" pitchFamily="34" charset="0"/>
                          <a:cs typeface="Segoe UI" panose="020B0502040204020203" pitchFamily="34" charset="0"/>
                        </a:rPr>
                        <a:t>Kamogelo</a:t>
                      </a:r>
                      <a:endParaRPr lang="en-GB" sz="1100" b="0" i="0" dirty="0">
                        <a:effectLst/>
                        <a:highlight>
                          <a:srgbClr val="FFFFFF"/>
                        </a:highlight>
                        <a:latin typeface="Segoe UI" panose="020B0502040204020203" pitchFamily="34" charset="0"/>
                        <a:cs typeface="Segoe UI" panose="020B0502040204020203" pitchFamily="34" charset="0"/>
                      </a:endParaRP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1035991092"/>
                  </a:ext>
                </a:extLst>
              </a:tr>
              <a:tr h="313317">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Y3 </a:t>
                      </a:r>
                      <a:r>
                        <a:rPr lang="en-GB" sz="1100" b="1" i="0" dirty="0" err="1">
                          <a:solidFill>
                            <a:schemeClr val="tx1"/>
                          </a:solidFill>
                          <a:effectLst/>
                          <a:latin typeface="Segoe UI" panose="020B0502040204020203" pitchFamily="34" charset="0"/>
                          <a:cs typeface="Segoe UI" panose="020B0502040204020203" pitchFamily="34" charset="0"/>
                        </a:rPr>
                        <a:t>Glaramara</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Bobby </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52362533"/>
                  </a:ext>
                </a:extLst>
              </a:tr>
              <a:tr h="294887">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Y4</a:t>
                      </a:r>
                      <a:r>
                        <a:rPr lang="en-GB" sz="1100" b="0" i="0" dirty="0">
                          <a:solidFill>
                            <a:schemeClr val="tx1"/>
                          </a:solidFill>
                          <a:effectLst/>
                          <a:latin typeface="Segoe UI" panose="020B0502040204020203" pitchFamily="34" charset="0"/>
                          <a:cs typeface="Segoe UI" panose="020B0502040204020203" pitchFamily="34" charset="0"/>
                        </a:rPr>
                        <a:t> </a:t>
                      </a:r>
                      <a:r>
                        <a:rPr lang="en-GB" sz="1100" b="1" i="0" dirty="0">
                          <a:solidFill>
                            <a:schemeClr val="tx1"/>
                          </a:solidFill>
                          <a:effectLst/>
                          <a:latin typeface="Segoe UI" panose="020B0502040204020203" pitchFamily="34" charset="0"/>
                          <a:cs typeface="Segoe UI" panose="020B0502040204020203" pitchFamily="34" charset="0"/>
                        </a:rPr>
                        <a:t>Thornthwaite</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Kai </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6218703"/>
                  </a:ext>
                </a:extLst>
              </a:tr>
              <a:tr h="276299">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Y4 </a:t>
                      </a:r>
                      <a:r>
                        <a:rPr lang="en-GB" sz="1100" b="1" i="0" dirty="0" err="1">
                          <a:solidFill>
                            <a:schemeClr val="tx1"/>
                          </a:solidFill>
                          <a:effectLst/>
                          <a:latin typeface="Segoe UI" panose="020B0502040204020203" pitchFamily="34" charset="0"/>
                          <a:cs typeface="Segoe UI" panose="020B0502040204020203" pitchFamily="34" charset="0"/>
                        </a:rPr>
                        <a:t>Blencathra</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Jax</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674962638"/>
                  </a:ext>
                </a:extLst>
              </a:tr>
              <a:tr h="274320">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Y5 Fairfield</a:t>
                      </a:r>
                      <a:r>
                        <a:rPr lang="en-GB" sz="1100" b="0" i="0" dirty="0">
                          <a:solidFill>
                            <a:schemeClr val="tx1"/>
                          </a:solidFill>
                          <a:effectLst/>
                          <a:latin typeface="Segoe UI" panose="020B0502040204020203" pitchFamily="34" charset="0"/>
                          <a:cs typeface="Segoe UI" panose="020B0502040204020203" pitchFamily="34" charset="0"/>
                        </a:rPr>
                        <a:t> </a:t>
                      </a: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latin typeface="Segoe UI" panose="020B0502040204020203" pitchFamily="34" charset="0"/>
                          <a:ea typeface="Calibri" panose="020F0502020204030204" pitchFamily="34" charset="0"/>
                          <a:cs typeface="Segoe UI" panose="020B0502040204020203" pitchFamily="34" charset="0"/>
                        </a:rPr>
                        <a:t>Henry</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059496845"/>
                  </a:ext>
                </a:extLst>
              </a:tr>
              <a:tr h="262128">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Y5 </a:t>
                      </a:r>
                      <a:r>
                        <a:rPr lang="en-GB" sz="1100" b="1" i="0" dirty="0" err="1">
                          <a:solidFill>
                            <a:schemeClr val="tx1"/>
                          </a:solidFill>
                          <a:effectLst/>
                          <a:latin typeface="Segoe UI" panose="020B0502040204020203" pitchFamily="34" charset="0"/>
                          <a:cs typeface="Segoe UI" panose="020B0502040204020203" pitchFamily="34" charset="0"/>
                        </a:rPr>
                        <a:t>Catstycam</a:t>
                      </a:r>
                      <a:endParaRPr lang="en-GB" sz="11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highlight>
                            <a:srgbClr val="FFFFFF"/>
                          </a:highlight>
                          <a:latin typeface="Segoe UI" panose="020B0502040204020203" pitchFamily="34" charset="0"/>
                          <a:cs typeface="Segoe UI" panose="020B0502040204020203" pitchFamily="34" charset="0"/>
                        </a:rPr>
                        <a:t>Chase</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175937192"/>
                  </a:ext>
                </a:extLst>
              </a:tr>
              <a:tr h="280416">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Y6 </a:t>
                      </a:r>
                      <a:r>
                        <a:rPr lang="en-GB" sz="1100" b="1" i="0" dirty="0" err="1">
                          <a:solidFill>
                            <a:schemeClr val="tx1"/>
                          </a:solidFill>
                          <a:effectLst/>
                          <a:latin typeface="Segoe UI" panose="020B0502040204020203" pitchFamily="34" charset="0"/>
                          <a:cs typeface="Segoe UI" panose="020B0502040204020203" pitchFamily="34" charset="0"/>
                        </a:rPr>
                        <a:t>Helvellyn</a:t>
                      </a:r>
                      <a:r>
                        <a:rPr lang="en-GB" sz="1100" b="0" i="0" dirty="0">
                          <a:solidFill>
                            <a:schemeClr val="tx1"/>
                          </a:solidFill>
                          <a:effectLst/>
                          <a:latin typeface="Segoe UI" panose="020B0502040204020203" pitchFamily="34" charset="0"/>
                          <a:cs typeface="Segoe UI" panose="020B0502040204020203" pitchFamily="34" charset="0"/>
                        </a:rPr>
                        <a:t> </a:t>
                      </a: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effectLst/>
                          <a:latin typeface="Segoe UI" panose="020B0502040204020203" pitchFamily="34" charset="0"/>
                          <a:cs typeface="Segoe UI" panose="020B0502040204020203" pitchFamily="34" charset="0"/>
                        </a:rPr>
                        <a:t>Sam</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279244571"/>
                  </a:ext>
                </a:extLst>
              </a:tr>
              <a:tr h="323088">
                <a:tc>
                  <a:txBody>
                    <a:bodyPr/>
                    <a:lstStyle/>
                    <a:p>
                      <a:pPr algn="ctr" rtl="0" fontAlgn="base"/>
                      <a:r>
                        <a:rPr lang="en-GB" sz="1100" b="1" i="0" dirty="0">
                          <a:solidFill>
                            <a:schemeClr val="tx1"/>
                          </a:solidFill>
                          <a:effectLst/>
                          <a:latin typeface="Segoe UI" panose="020B0502040204020203" pitchFamily="34" charset="0"/>
                          <a:cs typeface="Segoe UI" panose="020B0502040204020203" pitchFamily="34" charset="0"/>
                        </a:rPr>
                        <a:t>Y6 Scafell</a:t>
                      </a:r>
                    </a:p>
                  </a:txBody>
                  <a:tcPr marL="84824" marR="84824" marT="42412" marB="42412">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gradFill flip="none" rotWithShape="1">
                      <a:gsLst>
                        <a:gs pos="0">
                          <a:srgbClr val="FFC000">
                            <a:tint val="66000"/>
                            <a:satMod val="160000"/>
                          </a:srgbClr>
                        </a:gs>
                        <a:gs pos="50000">
                          <a:srgbClr val="FFC000">
                            <a:tint val="44500"/>
                            <a:satMod val="160000"/>
                          </a:srgbClr>
                        </a:gs>
                        <a:gs pos="100000">
                          <a:srgbClr val="FFC000">
                            <a:tint val="23500"/>
                            <a:satMod val="160000"/>
                          </a:srgbClr>
                        </a:gs>
                      </a:gsLst>
                      <a:lin ang="5400000" scaled="1"/>
                      <a:tileRect/>
                    </a:gradFill>
                  </a:tcPr>
                </a:tc>
                <a:tc>
                  <a:txBody>
                    <a:bodyPr/>
                    <a:lstStyle/>
                    <a:p>
                      <a:pPr algn="ctr" rtl="0" fontAlgn="base"/>
                      <a:r>
                        <a:rPr lang="en-GB" sz="1100" b="0" i="0" dirty="0">
                          <a:solidFill>
                            <a:srgbClr val="000000"/>
                          </a:solidFill>
                          <a:effectLst/>
                          <a:latin typeface="Segoe UI" panose="020B0502040204020203" pitchFamily="34" charset="0"/>
                          <a:cs typeface="Segoe UI" panose="020B0502040204020203" pitchFamily="34" charset="0"/>
                        </a:rPr>
                        <a:t>Josie</a:t>
                      </a:r>
                    </a:p>
                  </a:txBody>
                  <a:tcPr>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1689072473"/>
                  </a:ext>
                </a:extLst>
              </a:tr>
            </a:tbl>
          </a:graphicData>
        </a:graphic>
      </p:graphicFrame>
      <p:pic>
        <p:nvPicPr>
          <p:cNvPr id="1026" name="Picture 2" descr="Image preview">
            <a:extLst>
              <a:ext uri="{FF2B5EF4-FFF2-40B4-BE49-F238E27FC236}">
                <a16:creationId xmlns:a16="http://schemas.microsoft.com/office/drawing/2014/main" id="{AE642039-A006-483E-B8E3-60379FB975B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72516" y="5702513"/>
            <a:ext cx="2786743" cy="3927082"/>
          </a:xfrm>
          <a:prstGeom prst="rect">
            <a:avLst/>
          </a:prstGeom>
          <a:noFill/>
          <a:extLst>
            <a:ext uri="{909E8E84-426E-40DD-AFC4-6F175D3DCCD1}">
              <a14:hiddenFill xmlns:a14="http://schemas.microsoft.com/office/drawing/2010/main">
                <a:solidFill>
                  <a:srgbClr val="FFFFFF"/>
                </a:solidFill>
              </a14:hiddenFill>
            </a:ext>
          </a:extLst>
        </p:spPr>
      </p:pic>
      <p:sp>
        <p:nvSpPr>
          <p:cNvPr id="8" name="Text Box 6">
            <a:extLst>
              <a:ext uri="{FF2B5EF4-FFF2-40B4-BE49-F238E27FC236}">
                <a16:creationId xmlns:a16="http://schemas.microsoft.com/office/drawing/2014/main" id="{1635BEE8-1E8E-4AE1-832D-AE881306FB8F}"/>
              </a:ext>
            </a:extLst>
          </p:cNvPr>
          <p:cNvSpPr txBox="1">
            <a:spLocks noChangeArrowheads="1"/>
          </p:cNvSpPr>
          <p:nvPr/>
        </p:nvSpPr>
        <p:spPr bwMode="auto">
          <a:xfrm>
            <a:off x="190388" y="9591063"/>
            <a:ext cx="3535519" cy="233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pPr defTabSz="514350" eaLnBrk="0" fontAlgn="base" hangingPunct="0">
              <a:spcBef>
                <a:spcPct val="0"/>
              </a:spcBef>
              <a:spcAft>
                <a:spcPct val="0"/>
              </a:spcAft>
            </a:pPr>
            <a:r>
              <a:rPr lang="en-GB" altLang="en-US" sz="1200" b="1" dirty="0">
                <a:latin typeface="Letter-join Plus 6" panose="02000505000000020003" pitchFamily="50" charset="0"/>
              </a:rPr>
              <a:t>-</a:t>
            </a:r>
            <a:r>
              <a:rPr lang="en-GB" altLang="en-US" sz="1200" b="1" dirty="0">
                <a:solidFill>
                  <a:schemeClr val="accent2">
                    <a:lumMod val="75000"/>
                  </a:schemeClr>
                </a:solidFill>
                <a:latin typeface="Letter-join Plus 6" panose="02000505000000020003" pitchFamily="50" charset="0"/>
              </a:rPr>
              <a:t> RESPECT </a:t>
            </a:r>
            <a:r>
              <a:rPr lang="en-GB" altLang="en-US" sz="1200" b="1" dirty="0">
                <a:latin typeface="Letter-join Plus 6" panose="02000505000000020003" pitchFamily="50" charset="0"/>
              </a:rPr>
              <a:t>-  </a:t>
            </a:r>
            <a:r>
              <a:rPr lang="en-GB" altLang="en-US" sz="1200" b="1" dirty="0">
                <a:solidFill>
                  <a:schemeClr val="accent2">
                    <a:lumMod val="75000"/>
                  </a:schemeClr>
                </a:solidFill>
                <a:latin typeface="Letter-join Plus 6" panose="02000505000000020003" pitchFamily="50" charset="0"/>
              </a:rPr>
              <a:t>RESPONSIBILITY</a:t>
            </a:r>
            <a:r>
              <a:rPr lang="en-GB" altLang="en-US" sz="1200" b="1" dirty="0">
                <a:latin typeface="Letter-join Plus 6" panose="02000505000000020003" pitchFamily="50" charset="0"/>
              </a:rPr>
              <a:t> -  </a:t>
            </a:r>
            <a:r>
              <a:rPr lang="en-GB" altLang="en-US" sz="1200" b="1" dirty="0">
                <a:solidFill>
                  <a:schemeClr val="accent2">
                    <a:lumMod val="75000"/>
                  </a:schemeClr>
                </a:solidFill>
                <a:latin typeface="Letter-join Plus 6" panose="02000505000000020003" pitchFamily="50" charset="0"/>
              </a:rPr>
              <a:t>RELATIONSHIPS</a:t>
            </a:r>
            <a:r>
              <a:rPr lang="en-GB" altLang="en-US" sz="1200" b="1" dirty="0">
                <a:latin typeface="Letter-join Plus 6" panose="02000505000000020003" pitchFamily="50" charset="0"/>
              </a:rPr>
              <a:t> </a:t>
            </a:r>
            <a:r>
              <a:rPr lang="en-GB" altLang="en-US" sz="1200" b="1" dirty="0">
                <a:solidFill>
                  <a:schemeClr val="tx2"/>
                </a:solidFill>
                <a:latin typeface="Letter-join Plus 6" panose="02000505000000020003" pitchFamily="50" charset="0"/>
              </a:rPr>
              <a:t>-</a:t>
            </a:r>
            <a:endParaRPr lang="en-US" altLang="en-US" sz="1200" dirty="0">
              <a:solidFill>
                <a:schemeClr val="tx2"/>
              </a:solidFill>
              <a:latin typeface="Letter-join Plus 6" panose="02000505000000020003" pitchFamily="50" charset="0"/>
            </a:endParaRPr>
          </a:p>
        </p:txBody>
      </p:sp>
      <p:sp>
        <p:nvSpPr>
          <p:cNvPr id="9" name="TextBox 8">
            <a:extLst>
              <a:ext uri="{FF2B5EF4-FFF2-40B4-BE49-F238E27FC236}">
                <a16:creationId xmlns:a16="http://schemas.microsoft.com/office/drawing/2014/main" id="{D6CFE906-CDA5-4BBC-B459-F43FDABC1439}"/>
              </a:ext>
            </a:extLst>
          </p:cNvPr>
          <p:cNvSpPr txBox="1"/>
          <p:nvPr/>
        </p:nvSpPr>
        <p:spPr>
          <a:xfrm>
            <a:off x="128986" y="121323"/>
            <a:ext cx="3300014" cy="6886501"/>
          </a:xfrm>
          <a:prstGeom prst="rect">
            <a:avLst/>
          </a:prstGeom>
          <a:solidFill>
            <a:schemeClr val="bg1"/>
          </a:solidFill>
          <a:ln w="28575">
            <a:solidFill>
              <a:srgbClr val="7030A0"/>
            </a:solidFill>
          </a:ln>
        </p:spPr>
        <p:txBody>
          <a:bodyPr wrap="square" lIns="91440" tIns="45720" rIns="91440" bIns="45720" anchor="t">
            <a:spAutoFit/>
          </a:bodyPr>
          <a:lstStyle/>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endParaRPr lang="en-US" sz="1050" b="1" u="sng" dirty="0">
              <a:solidFill>
                <a:srgbClr val="7030A0"/>
              </a:solidFill>
              <a:highlight>
                <a:srgbClr val="FFFFFF"/>
              </a:highlight>
              <a:latin typeface="Segoe UI" panose="020B0502040204020203" pitchFamily="34" charset="0"/>
              <a:cs typeface="Segoe UI" panose="020B0502040204020203" pitchFamily="34" charset="0"/>
            </a:endParaRPr>
          </a:p>
          <a:p>
            <a:r>
              <a:rPr lang="en-US" sz="1050" b="1" u="sng" dirty="0">
                <a:solidFill>
                  <a:srgbClr val="7030A0"/>
                </a:solidFill>
                <a:highlight>
                  <a:srgbClr val="FFFFFF"/>
                </a:highlight>
                <a:latin typeface="Segoe UI" panose="020B0502040204020203" pitchFamily="34" charset="0"/>
                <a:cs typeface="Segoe UI" panose="020B0502040204020203" pitchFamily="34" charset="0"/>
              </a:rPr>
              <a:t>Y2’S CHRISTMAS PRODUCTION</a:t>
            </a:r>
            <a:endParaRPr lang="en-US" sz="1100" b="1" u="sng" dirty="0">
              <a:solidFill>
                <a:srgbClr val="7030A0"/>
              </a:solidFill>
              <a:latin typeface="Segoe UI" panose="020B0502040204020203" pitchFamily="34" charset="0"/>
              <a:cs typeface="Segoe UI" panose="020B0502040204020203" pitchFamily="34" charset="0"/>
            </a:endParaRPr>
          </a:p>
          <a:p>
            <a:r>
              <a:rPr lang="en-US" sz="1100" dirty="0">
                <a:latin typeface="Segoe UI" panose="020B0502040204020203" pitchFamily="34" charset="0"/>
                <a:cs typeface="Segoe UI" panose="020B0502040204020203" pitchFamily="34" charset="0"/>
              </a:rPr>
              <a:t>Last week our Y2 cohort put on a spectacular display of drama and singing in their twist on the traditional nativity, ‘The Fleece Force’. It was fantastic to see so many visitors in school at each of the performances, championing the children and encouraging them to sing their little hearts out. I am sure you will all agree we were well and truly entertained!</a:t>
            </a:r>
          </a:p>
          <a:p>
            <a:endParaRPr lang="en-US" sz="1100" dirty="0">
              <a:latin typeface="Segoe UI" panose="020B0502040204020203" pitchFamily="34" charset="0"/>
              <a:cs typeface="Segoe UI" panose="020B0502040204020203" pitchFamily="34" charset="0"/>
            </a:endParaRPr>
          </a:p>
          <a:p>
            <a:r>
              <a:rPr lang="en-US" sz="1100" dirty="0">
                <a:latin typeface="Segoe UI" panose="020B0502040204020203" pitchFamily="34" charset="0"/>
                <a:cs typeface="Segoe UI" panose="020B0502040204020203" pitchFamily="34" charset="0"/>
              </a:rPr>
              <a:t>Well done to the whole Y2 team of pupils and staff for their hard work and efforts in producing this play. </a:t>
            </a:r>
          </a:p>
          <a:p>
            <a:endParaRPr lang="en-US" sz="1100" dirty="0">
              <a:latin typeface="Segoe UI" panose="020B0502040204020203" pitchFamily="34" charset="0"/>
              <a:cs typeface="Segoe UI" panose="020B0502040204020203" pitchFamily="34" charset="0"/>
            </a:endParaRPr>
          </a:p>
          <a:p>
            <a:r>
              <a:rPr lang="en-US" sz="1100" dirty="0">
                <a:latin typeface="Segoe UI" panose="020B0502040204020203" pitchFamily="34" charset="0"/>
                <a:cs typeface="Segoe UI" panose="020B0502040204020203" pitchFamily="34" charset="0"/>
              </a:rPr>
              <a:t>As a result of the generosity of their audience, Y2 have raised a grand total</a:t>
            </a:r>
            <a:r>
              <a:rPr lang="en-US" sz="1100" b="1" dirty="0">
                <a:latin typeface="Segoe UI" panose="020B0502040204020203" pitchFamily="34" charset="0"/>
                <a:cs typeface="Segoe UI" panose="020B0502040204020203" pitchFamily="34" charset="0"/>
              </a:rPr>
              <a:t> £148.20 </a:t>
            </a:r>
            <a:r>
              <a:rPr lang="en-US" sz="1100" dirty="0">
                <a:latin typeface="Segoe UI" panose="020B0502040204020203" pitchFamily="34" charset="0"/>
                <a:cs typeface="Segoe UI" panose="020B0502040204020203" pitchFamily="34" charset="0"/>
              </a:rPr>
              <a:t>for our nominated charities: </a:t>
            </a:r>
            <a:r>
              <a:rPr lang="en-US" sz="1100" b="1" i="1" dirty="0">
                <a:latin typeface="Segoe UI" panose="020B0502040204020203" pitchFamily="34" charset="0"/>
                <a:cs typeface="Segoe UI" panose="020B0502040204020203" pitchFamily="34" charset="0"/>
              </a:rPr>
              <a:t>New Beginnings, North West Air Ambulance, St John’s Hospice and Stand By Me/Open Arms Kenya. </a:t>
            </a:r>
            <a:endParaRPr lang="en-US" sz="1100" dirty="0">
              <a:latin typeface="Segoe UI" panose="020B0502040204020203" pitchFamily="34" charset="0"/>
              <a:cs typeface="Segoe UI" panose="020B0502040204020203" pitchFamily="34" charset="0"/>
            </a:endParaRPr>
          </a:p>
          <a:p>
            <a:r>
              <a:rPr lang="en-US" sz="1100" dirty="0">
                <a:latin typeface="Segoe UI" panose="020B0502040204020203" pitchFamily="34" charset="0"/>
                <a:cs typeface="Segoe UI" panose="020B0502040204020203" pitchFamily="34" charset="0"/>
              </a:rPr>
              <a:t>Donations will also be collected at our forthcoming church services. I look forward to sharing our grand charity total with you in my final newsletter next week. </a:t>
            </a:r>
          </a:p>
        </p:txBody>
      </p:sp>
      <p:pic>
        <p:nvPicPr>
          <p:cNvPr id="10" name="Picture 4">
            <a:extLst>
              <a:ext uri="{FF2B5EF4-FFF2-40B4-BE49-F238E27FC236}">
                <a16:creationId xmlns:a16="http://schemas.microsoft.com/office/drawing/2014/main" id="{60DC94D2-7697-497B-A698-A0CE26DB3E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492" y="207749"/>
            <a:ext cx="1905000" cy="26955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4">
            <a:extLst>
              <a:ext uri="{FF2B5EF4-FFF2-40B4-BE49-F238E27FC236}">
                <a16:creationId xmlns:a16="http://schemas.microsoft.com/office/drawing/2014/main" id="{E8E8B983-9894-4231-9B28-617FAFC1C9CE}"/>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rot="18039619">
            <a:off x="2782720" y="440975"/>
            <a:ext cx="1411108" cy="1485256"/>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22F06F3F-8C12-4F71-8EB6-AF54EC641273}"/>
              </a:ext>
            </a:extLst>
          </p:cNvPr>
          <p:cNvSpPr txBox="1"/>
          <p:nvPr/>
        </p:nvSpPr>
        <p:spPr>
          <a:xfrm>
            <a:off x="125095" y="7113973"/>
            <a:ext cx="3535519" cy="2354491"/>
          </a:xfrm>
          <a:prstGeom prst="rect">
            <a:avLst/>
          </a:prstGeom>
          <a:solidFill>
            <a:schemeClr val="bg1"/>
          </a:solidFill>
          <a:ln w="28575">
            <a:solidFill>
              <a:srgbClr val="92D050"/>
            </a:solidFill>
          </a:ln>
        </p:spPr>
        <p:txBody>
          <a:bodyPr wrap="square" lIns="91440" tIns="45720" rIns="91440" bIns="45720" anchor="t">
            <a:spAutoFit/>
          </a:bodyPr>
          <a:lstStyle/>
          <a:p>
            <a:r>
              <a:rPr lang="en-US" sz="1050" b="1" u="sng" dirty="0">
                <a:solidFill>
                  <a:srgbClr val="92D050"/>
                </a:solidFill>
                <a:latin typeface="Segoe UI" panose="020B0502040204020203" pitchFamily="34" charset="0"/>
                <a:cs typeface="Segoe UI" panose="020B0502040204020203" pitchFamily="34" charset="0"/>
              </a:rPr>
              <a:t>CAROLS AROUND THE CAMPFIRE</a:t>
            </a:r>
          </a:p>
          <a:p>
            <a:r>
              <a:rPr lang="en-US" sz="1050" dirty="0">
                <a:latin typeface="Segoe UI" panose="020B0502040204020203" pitchFamily="34" charset="0"/>
                <a:cs typeface="Segoe UI" panose="020B0502040204020203" pitchFamily="34" charset="0"/>
              </a:rPr>
              <a:t>Thank you to all of the family </a:t>
            </a:r>
          </a:p>
          <a:p>
            <a:r>
              <a:rPr lang="en-US" sz="1050" dirty="0">
                <a:latin typeface="Segoe UI" panose="020B0502040204020203" pitchFamily="34" charset="0"/>
                <a:cs typeface="Segoe UI" panose="020B0502040204020203" pitchFamily="34" charset="0"/>
              </a:rPr>
              <a:t>members who joined us for Year 1’s </a:t>
            </a:r>
          </a:p>
          <a:p>
            <a:r>
              <a:rPr lang="en-US" sz="1050" dirty="0">
                <a:latin typeface="Segoe UI" panose="020B0502040204020203" pitchFamily="34" charset="0"/>
                <a:cs typeface="Segoe UI" panose="020B0502040204020203" pitchFamily="34" charset="0"/>
              </a:rPr>
              <a:t>first-ever ‘Carols Around the </a:t>
            </a:r>
          </a:p>
          <a:p>
            <a:r>
              <a:rPr lang="en-US" sz="1050" dirty="0">
                <a:latin typeface="Segoe UI" panose="020B0502040204020203" pitchFamily="34" charset="0"/>
                <a:cs typeface="Segoe UI" panose="020B0502040204020203" pitchFamily="34" charset="0"/>
              </a:rPr>
              <a:t>Campfire’ on Monday evening. This </a:t>
            </a:r>
          </a:p>
          <a:p>
            <a:r>
              <a:rPr lang="en-US" sz="1050" dirty="0">
                <a:latin typeface="Segoe UI" panose="020B0502040204020203" pitchFamily="34" charset="0"/>
                <a:cs typeface="Segoe UI" panose="020B0502040204020203" pitchFamily="34" charset="0"/>
              </a:rPr>
              <a:t>was a joyous event for all involved </a:t>
            </a:r>
          </a:p>
          <a:p>
            <a:r>
              <a:rPr lang="en-US" sz="1050" dirty="0">
                <a:latin typeface="Segoe UI" panose="020B0502040204020203" pitchFamily="34" charset="0"/>
                <a:cs typeface="Segoe UI" panose="020B0502040204020203" pitchFamily="34" charset="0"/>
              </a:rPr>
              <a:t>and a great way to kickstart our final two weeks of term. </a:t>
            </a:r>
          </a:p>
          <a:p>
            <a:r>
              <a:rPr lang="en-US" sz="1050" dirty="0">
                <a:latin typeface="Segoe UI" panose="020B0502040204020203" pitchFamily="34" charset="0"/>
                <a:cs typeface="Segoe UI" panose="020B0502040204020203" pitchFamily="34" charset="0"/>
              </a:rPr>
              <a:t>I would like to say a huge well done to the Y1 team for preparing the children so well and a huge thank you to everyone who supported in preparing the campfire for our performers. </a:t>
            </a:r>
          </a:p>
          <a:p>
            <a:r>
              <a:rPr lang="en-US" sz="1050" dirty="0">
                <a:latin typeface="Segoe UI" panose="020B0502040204020203" pitchFamily="34" charset="0"/>
                <a:cs typeface="Segoe UI" panose="020B0502040204020203" pitchFamily="34" charset="0"/>
              </a:rPr>
              <a:t>This was another heartwarming example of our community and experiences beyond the curriculum being an important part of the Heron Hill way. </a:t>
            </a:r>
          </a:p>
        </p:txBody>
      </p:sp>
      <p:pic>
        <p:nvPicPr>
          <p:cNvPr id="13" name="Picture 2" descr="Image preview">
            <a:extLst>
              <a:ext uri="{FF2B5EF4-FFF2-40B4-BE49-F238E27FC236}">
                <a16:creationId xmlns:a16="http://schemas.microsoft.com/office/drawing/2014/main" id="{A0088CB8-635D-4B0F-B23F-E0CA08D2A62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2545071" y="7062803"/>
            <a:ext cx="904875" cy="1206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1339657"/>
      </p:ext>
    </p:extLst>
  </p:cSld>
  <p:clrMapOvr>
    <a:masterClrMapping/>
  </p:clrMapOvr>
  <p:transition spd="slow">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descr="Calendar Clipart - planning-calendar-with-weekends-color-coded-clipart -  Classroom Clipart">
            <a:extLst>
              <a:ext uri="{FF2B5EF4-FFF2-40B4-BE49-F238E27FC236}">
                <a16:creationId xmlns:a16="http://schemas.microsoft.com/office/drawing/2014/main" id="{49F0AF0C-711B-4CD3-928F-968E5CAEEBB2}"/>
              </a:ext>
            </a:extLst>
          </p:cNvPr>
          <p:cNvPicPr>
            <a:picLocks noChangeAspect="1" noChangeArrowheads="1"/>
          </p:cNvPicPr>
          <p:nvPr/>
        </p:nvPicPr>
        <p:blipFill>
          <a:blip r:embed="rId3" cstate="print">
            <a:extLst>
              <a:ext uri="{28A0092B-C50C-407E-A947-70E740481C1C}">
                <a14:useLocalDpi xmlns:a14="http://schemas.microsoft.com/office/drawing/2010/main"/>
              </a:ext>
            </a:extLst>
          </a:blip>
          <a:srcRect/>
          <a:stretch>
            <a:fillRect/>
          </a:stretch>
        </p:blipFill>
        <p:spPr bwMode="auto">
          <a:xfrm>
            <a:off x="5481689" y="7723857"/>
            <a:ext cx="1139341" cy="1306777"/>
          </a:xfrm>
          <a:prstGeom prst="rect">
            <a:avLst/>
          </a:prstGeom>
          <a:noFill/>
          <a:ln w="31750">
            <a:solidFill>
              <a:srgbClr val="FF0000"/>
            </a:solidFill>
          </a:ln>
          <a:extLst>
            <a:ext uri="{909E8E84-426E-40DD-AFC4-6F175D3DCCD1}">
              <a14:hiddenFill xmlns:a14="http://schemas.microsoft.com/office/drawing/2010/main">
                <a:solidFill>
                  <a:srgbClr val="FFFFFF"/>
                </a:solidFill>
              </a14:hiddenFill>
            </a:ext>
          </a:extLst>
        </p:spPr>
      </p:pic>
      <p:sp>
        <p:nvSpPr>
          <p:cNvPr id="8" name="Text Box 6">
            <a:extLst>
              <a:ext uri="{FF2B5EF4-FFF2-40B4-BE49-F238E27FC236}">
                <a16:creationId xmlns:a16="http://schemas.microsoft.com/office/drawing/2014/main" id="{9ED3628C-DC91-419C-AE9E-0759063E45B7}"/>
              </a:ext>
            </a:extLst>
          </p:cNvPr>
          <p:cNvSpPr txBox="1">
            <a:spLocks noChangeArrowheads="1"/>
          </p:cNvSpPr>
          <p:nvPr/>
        </p:nvSpPr>
        <p:spPr bwMode="auto">
          <a:xfrm>
            <a:off x="197350" y="9484241"/>
            <a:ext cx="3535519" cy="233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pPr defTabSz="514350" eaLnBrk="0" fontAlgn="base" hangingPunct="0">
              <a:spcBef>
                <a:spcPct val="0"/>
              </a:spcBef>
              <a:spcAft>
                <a:spcPct val="0"/>
              </a:spcAft>
            </a:pPr>
            <a:r>
              <a:rPr lang="en-GB" altLang="en-US" sz="1200" b="1" dirty="0">
                <a:latin typeface="Letter-join Plus 6" panose="02000505000000020003" pitchFamily="50" charset="0"/>
              </a:rPr>
              <a:t>-</a:t>
            </a:r>
            <a:r>
              <a:rPr lang="en-GB" altLang="en-US" sz="1200" b="1" dirty="0">
                <a:solidFill>
                  <a:schemeClr val="accent2">
                    <a:lumMod val="75000"/>
                  </a:schemeClr>
                </a:solidFill>
                <a:latin typeface="Letter-join Plus 6" panose="02000505000000020003" pitchFamily="50" charset="0"/>
              </a:rPr>
              <a:t> RESPECT </a:t>
            </a:r>
            <a:r>
              <a:rPr lang="en-GB" altLang="en-US" sz="1200" b="1" dirty="0">
                <a:latin typeface="Letter-join Plus 6" panose="02000505000000020003" pitchFamily="50" charset="0"/>
              </a:rPr>
              <a:t>-  </a:t>
            </a:r>
            <a:r>
              <a:rPr lang="en-GB" altLang="en-US" sz="1200" b="1" dirty="0">
                <a:solidFill>
                  <a:schemeClr val="accent2">
                    <a:lumMod val="75000"/>
                  </a:schemeClr>
                </a:solidFill>
                <a:latin typeface="Letter-join Plus 6" panose="02000505000000020003" pitchFamily="50" charset="0"/>
              </a:rPr>
              <a:t>RESPONSIBILITY</a:t>
            </a:r>
            <a:r>
              <a:rPr lang="en-GB" altLang="en-US" sz="1200" b="1" dirty="0">
                <a:latin typeface="Letter-join Plus 6" panose="02000505000000020003" pitchFamily="50" charset="0"/>
              </a:rPr>
              <a:t> -  </a:t>
            </a:r>
            <a:r>
              <a:rPr lang="en-GB" altLang="en-US" sz="1200" b="1" dirty="0">
                <a:solidFill>
                  <a:schemeClr val="accent2">
                    <a:lumMod val="75000"/>
                  </a:schemeClr>
                </a:solidFill>
                <a:latin typeface="Letter-join Plus 6" panose="02000505000000020003" pitchFamily="50" charset="0"/>
              </a:rPr>
              <a:t>RELATIONSHIPS</a:t>
            </a:r>
            <a:r>
              <a:rPr lang="en-GB" altLang="en-US" sz="1200" b="1" dirty="0">
                <a:latin typeface="Letter-join Plus 6" panose="02000505000000020003" pitchFamily="50" charset="0"/>
              </a:rPr>
              <a:t> </a:t>
            </a:r>
            <a:r>
              <a:rPr lang="en-GB" altLang="en-US" sz="1200" b="1" dirty="0">
                <a:solidFill>
                  <a:schemeClr val="tx2"/>
                </a:solidFill>
                <a:latin typeface="Letter-join Plus 6" panose="02000505000000020003" pitchFamily="50" charset="0"/>
              </a:rPr>
              <a:t>-</a:t>
            </a:r>
            <a:endParaRPr lang="en-US" altLang="en-US" sz="1200" dirty="0">
              <a:solidFill>
                <a:schemeClr val="tx2"/>
              </a:solidFill>
              <a:latin typeface="Letter-join Plus 6" panose="02000505000000020003" pitchFamily="50" charset="0"/>
            </a:endParaRPr>
          </a:p>
        </p:txBody>
      </p:sp>
      <p:sp>
        <p:nvSpPr>
          <p:cNvPr id="2" name="Speech Bubble: Rectangle with Corners Rounded 1">
            <a:extLst>
              <a:ext uri="{FF2B5EF4-FFF2-40B4-BE49-F238E27FC236}">
                <a16:creationId xmlns:a16="http://schemas.microsoft.com/office/drawing/2014/main" id="{D4594A95-9662-4C90-8FF2-5275E4335C95}"/>
              </a:ext>
            </a:extLst>
          </p:cNvPr>
          <p:cNvSpPr/>
          <p:nvPr/>
        </p:nvSpPr>
        <p:spPr>
          <a:xfrm>
            <a:off x="198152" y="7477574"/>
            <a:ext cx="5103901" cy="1799345"/>
          </a:xfrm>
          <a:prstGeom prst="wedgeRoundRectCallout">
            <a:avLst>
              <a:gd name="adj1" fmla="val 37805"/>
              <a:gd name="adj2" fmla="val 71705"/>
              <a:gd name="adj3" fmla="val 16667"/>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a:p>
            <a:pPr algn="ctr"/>
            <a:endParaRPr lang="en-GB" sz="1200" dirty="0"/>
          </a:p>
          <a:p>
            <a:pPr algn="ctr"/>
            <a:endParaRPr lang="en-GB" sz="1200" dirty="0"/>
          </a:p>
          <a:p>
            <a:pPr algn="ctr"/>
            <a:endParaRPr lang="en-GB" sz="1200" dirty="0"/>
          </a:p>
          <a:p>
            <a:pPr algn="ctr"/>
            <a:r>
              <a:rPr lang="en-GB" sz="1100" dirty="0"/>
              <a:t>For the latest information about our Christmas events, please see your separate email from Mrs Lehane. This was sent via </a:t>
            </a:r>
            <a:r>
              <a:rPr lang="en-GB" sz="1100" dirty="0" err="1"/>
              <a:t>ParentMail</a:t>
            </a:r>
            <a:r>
              <a:rPr lang="en-GB" sz="1100" dirty="0"/>
              <a:t> on Tuesday 26</a:t>
            </a:r>
            <a:r>
              <a:rPr lang="en-GB" sz="1100" baseline="30000" dirty="0"/>
              <a:t>th</a:t>
            </a:r>
            <a:r>
              <a:rPr lang="en-GB" sz="1100" dirty="0"/>
              <a:t> November. </a:t>
            </a:r>
          </a:p>
          <a:p>
            <a:pPr algn="ctr"/>
            <a:r>
              <a:rPr lang="en-GB" sz="1100" b="1" dirty="0">
                <a:solidFill>
                  <a:srgbClr val="FFFF00"/>
                </a:solidFill>
              </a:rPr>
              <a:t>SCHOOL IS CLOSED ON MONDAY 6</a:t>
            </a:r>
            <a:r>
              <a:rPr lang="en-GB" sz="1100" b="1" baseline="30000" dirty="0">
                <a:solidFill>
                  <a:srgbClr val="FFFF00"/>
                </a:solidFill>
              </a:rPr>
              <a:t>TH</a:t>
            </a:r>
            <a:r>
              <a:rPr lang="en-GB" sz="1100" b="1" dirty="0">
                <a:solidFill>
                  <a:srgbClr val="FFFF00"/>
                </a:solidFill>
              </a:rPr>
              <a:t> JANUARY TO PUPILS FOR STAFF TRAINING. PUPILS RETURN ON TUESDAY 7</a:t>
            </a:r>
            <a:r>
              <a:rPr lang="en-GB" sz="1100" b="1" baseline="30000" dirty="0">
                <a:solidFill>
                  <a:srgbClr val="FFFF00"/>
                </a:solidFill>
              </a:rPr>
              <a:t>TH</a:t>
            </a:r>
            <a:r>
              <a:rPr lang="en-GB" sz="1100" b="1" dirty="0">
                <a:solidFill>
                  <a:srgbClr val="FFFF00"/>
                </a:solidFill>
              </a:rPr>
              <a:t> JANUARY 2025. </a:t>
            </a:r>
          </a:p>
        </p:txBody>
      </p:sp>
      <p:grpSp>
        <p:nvGrpSpPr>
          <p:cNvPr id="17" name="Group 16">
            <a:extLst>
              <a:ext uri="{FF2B5EF4-FFF2-40B4-BE49-F238E27FC236}">
                <a16:creationId xmlns:a16="http://schemas.microsoft.com/office/drawing/2014/main" id="{C35A3910-63FA-4CDC-B0A6-FBD864AE5340}"/>
              </a:ext>
            </a:extLst>
          </p:cNvPr>
          <p:cNvGrpSpPr/>
          <p:nvPr/>
        </p:nvGrpSpPr>
        <p:grpSpPr>
          <a:xfrm>
            <a:off x="2081541" y="7502858"/>
            <a:ext cx="1227905" cy="755451"/>
            <a:chOff x="0" y="354117"/>
            <a:chExt cx="2692750" cy="2146711"/>
          </a:xfrm>
        </p:grpSpPr>
        <p:pic>
          <p:nvPicPr>
            <p:cNvPr id="18" name="Picture 2" descr="Image preview">
              <a:extLst>
                <a:ext uri="{FF2B5EF4-FFF2-40B4-BE49-F238E27FC236}">
                  <a16:creationId xmlns:a16="http://schemas.microsoft.com/office/drawing/2014/main" id="{2F72004D-28AE-4542-8457-15196AE5E472}"/>
                </a:ext>
              </a:extLst>
            </p:cNvPr>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0" y="377170"/>
              <a:ext cx="2692750" cy="2123658"/>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6" descr="Clipart - Santa Hat">
              <a:extLst>
                <a:ext uri="{FF2B5EF4-FFF2-40B4-BE49-F238E27FC236}">
                  <a16:creationId xmlns:a16="http://schemas.microsoft.com/office/drawing/2014/main" id="{77B8D5B1-0B86-465E-8470-0031593E9ACD}"/>
                </a:ext>
              </a:extLst>
            </p:cNvPr>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rot="20368082">
              <a:off x="1307745" y="354117"/>
              <a:ext cx="908512" cy="693791"/>
            </a:xfrm>
            <a:prstGeom prst="rect">
              <a:avLst/>
            </a:prstGeom>
            <a:noFill/>
            <a:extLst>
              <a:ext uri="{909E8E84-426E-40DD-AFC4-6F175D3DCCD1}">
                <a14:hiddenFill xmlns:a14="http://schemas.microsoft.com/office/drawing/2010/main">
                  <a:solidFill>
                    <a:srgbClr val="FFFFFF"/>
                  </a:solidFill>
                </a14:hiddenFill>
              </a:ext>
            </a:extLst>
          </p:spPr>
        </p:pic>
      </p:grpSp>
      <p:sp>
        <p:nvSpPr>
          <p:cNvPr id="21" name="TextBox 20">
            <a:extLst>
              <a:ext uri="{FF2B5EF4-FFF2-40B4-BE49-F238E27FC236}">
                <a16:creationId xmlns:a16="http://schemas.microsoft.com/office/drawing/2014/main" id="{CB0F8612-7D11-415F-907C-B3E7739645EE}"/>
              </a:ext>
            </a:extLst>
          </p:cNvPr>
          <p:cNvSpPr txBox="1"/>
          <p:nvPr/>
        </p:nvSpPr>
        <p:spPr>
          <a:xfrm>
            <a:off x="253675" y="111656"/>
            <a:ext cx="6395766" cy="1754326"/>
          </a:xfrm>
          <a:prstGeom prst="rect">
            <a:avLst/>
          </a:prstGeom>
          <a:solidFill>
            <a:schemeClr val="bg1"/>
          </a:solidFill>
          <a:ln w="28575">
            <a:solidFill>
              <a:srgbClr val="DA0E96"/>
            </a:solidFill>
          </a:ln>
        </p:spPr>
        <p:txBody>
          <a:bodyPr wrap="square" lIns="91440" tIns="45720" rIns="91440" bIns="45720" anchor="t">
            <a:spAutoFit/>
          </a:bodyPr>
          <a:lstStyle/>
          <a:p>
            <a:endParaRPr lang="en-US" sz="1050" b="1" u="sng" dirty="0">
              <a:solidFill>
                <a:srgbClr val="DA0E96"/>
              </a:solidFill>
              <a:latin typeface="Segoe UI"/>
              <a:cs typeface="Segoe UI"/>
            </a:endParaRPr>
          </a:p>
          <a:p>
            <a:endParaRPr lang="en-US" sz="1050" b="1" u="sng" dirty="0">
              <a:solidFill>
                <a:srgbClr val="DA0E96"/>
              </a:solidFill>
              <a:latin typeface="Segoe UI"/>
              <a:cs typeface="Segoe UI"/>
            </a:endParaRPr>
          </a:p>
          <a:p>
            <a:endParaRPr lang="en-US" sz="1050" b="1" u="sng" dirty="0">
              <a:solidFill>
                <a:srgbClr val="DA0E96"/>
              </a:solidFill>
              <a:latin typeface="Segoe UI"/>
              <a:cs typeface="Segoe UI"/>
            </a:endParaRPr>
          </a:p>
          <a:p>
            <a:endParaRPr lang="en-US" sz="1050" b="1" u="sng" dirty="0">
              <a:solidFill>
                <a:srgbClr val="DA0E96"/>
              </a:solidFill>
              <a:latin typeface="Segoe UI"/>
              <a:cs typeface="Segoe UI"/>
            </a:endParaRPr>
          </a:p>
          <a:p>
            <a:r>
              <a:rPr lang="en-US" sz="1100" b="1" u="sng" dirty="0">
                <a:solidFill>
                  <a:srgbClr val="DA0E96"/>
                </a:solidFill>
                <a:latin typeface="Segoe UI"/>
                <a:cs typeface="Segoe UI"/>
              </a:rPr>
              <a:t>ACHIEVEMENTS OUTSIDE OF SCHOOL</a:t>
            </a:r>
            <a:endParaRPr lang="en-US" sz="1100" dirty="0">
              <a:latin typeface="Segoe UI"/>
              <a:cs typeface="Segoe UI"/>
            </a:endParaRPr>
          </a:p>
          <a:p>
            <a:r>
              <a:rPr lang="en-US" sz="1100" dirty="0">
                <a:latin typeface="Segoe UI"/>
                <a:cs typeface="Segoe UI"/>
              </a:rPr>
              <a:t>If there is something you’d like to highlight and celebrate for your child. </a:t>
            </a:r>
            <a:r>
              <a:rPr lang="en-GB" sz="1100" dirty="0">
                <a:solidFill>
                  <a:srgbClr val="242424"/>
                </a:solidFill>
                <a:latin typeface="Segoe UI"/>
                <a:cs typeface="Segoe UI"/>
              </a:rPr>
              <a:t>Please email </a:t>
            </a:r>
            <a:r>
              <a:rPr lang="en-GB" sz="1100" dirty="0">
                <a:solidFill>
                  <a:srgbClr val="FF6600"/>
                </a:solidFill>
                <a:latin typeface="Segoe UI"/>
                <a:cs typeface="Segoe UI"/>
                <a:hlinkClick r:id="rId6">
                  <a:extLst>
                    <a:ext uri="{A12FA001-AC4F-418D-AE19-62706E023703}">
                      <ahyp:hlinkClr xmlns:ahyp="http://schemas.microsoft.com/office/drawing/2018/hyperlinkcolor" val="tx"/>
                    </a:ext>
                  </a:extLst>
                </a:hlinkClick>
              </a:rPr>
              <a:t>admin@heronhill.cumbria.sch.uk</a:t>
            </a:r>
            <a:r>
              <a:rPr lang="en-GB" sz="1100" dirty="0">
                <a:solidFill>
                  <a:srgbClr val="FF6600"/>
                </a:solidFill>
                <a:latin typeface="Segoe UI"/>
                <a:cs typeface="Segoe UI"/>
              </a:rPr>
              <a:t> </a:t>
            </a:r>
            <a:r>
              <a:rPr lang="en-GB" sz="1100" dirty="0">
                <a:solidFill>
                  <a:srgbClr val="242424"/>
                </a:solidFill>
                <a:latin typeface="Segoe UI"/>
                <a:cs typeface="Segoe UI"/>
              </a:rPr>
              <a:t>with the subject ‘F.A.O Mrs Middleton – Newsletter’ to ensure your email makes its way to me. </a:t>
            </a:r>
            <a:endParaRPr lang="en-GB" sz="1100" b="1" i="1" dirty="0">
              <a:solidFill>
                <a:srgbClr val="242424"/>
              </a:solidFill>
              <a:latin typeface="Segoe UI"/>
              <a:cs typeface="Segoe UI"/>
            </a:endParaRPr>
          </a:p>
          <a:p>
            <a:r>
              <a:rPr lang="en-GB" sz="1100" i="1" dirty="0">
                <a:solidFill>
                  <a:srgbClr val="DA0E96"/>
                </a:solidFill>
                <a:latin typeface="Segoe UI"/>
                <a:cs typeface="Segoe UI"/>
              </a:rPr>
              <a:t>NB: By submitting photographs, you are consenting to your child’s image being added onto the newsletter which is shared via </a:t>
            </a:r>
            <a:r>
              <a:rPr lang="en-GB" sz="1100" i="1" dirty="0" err="1">
                <a:solidFill>
                  <a:srgbClr val="DA0E96"/>
                </a:solidFill>
                <a:latin typeface="Segoe UI"/>
                <a:cs typeface="Segoe UI"/>
              </a:rPr>
              <a:t>ParentMail</a:t>
            </a:r>
            <a:r>
              <a:rPr lang="en-GB" sz="1100" i="1" dirty="0">
                <a:solidFill>
                  <a:srgbClr val="DA0E96"/>
                </a:solidFill>
                <a:latin typeface="Segoe UI"/>
                <a:cs typeface="Segoe UI"/>
              </a:rPr>
              <a:t> and online. </a:t>
            </a:r>
            <a:endParaRPr lang="en-GB" sz="1100" i="1" dirty="0">
              <a:solidFill>
                <a:srgbClr val="DA0E96"/>
              </a:solidFill>
              <a:highlight>
                <a:srgbClr val="FFFFFF"/>
              </a:highlight>
              <a:latin typeface="Segoe UI"/>
              <a:cs typeface="Segoe UI"/>
            </a:endParaRPr>
          </a:p>
        </p:txBody>
      </p:sp>
      <p:pic>
        <p:nvPicPr>
          <p:cNvPr id="22" name="Picture 2" descr="Free Medal PNG Transparent Images, Download Free Medal PNG Transparent ...">
            <a:extLst>
              <a:ext uri="{FF2B5EF4-FFF2-40B4-BE49-F238E27FC236}">
                <a16:creationId xmlns:a16="http://schemas.microsoft.com/office/drawing/2014/main" id="{360A35A5-9C4C-459B-B148-C6E0D63C4621}"/>
              </a:ext>
            </a:extLst>
          </p:cNvPr>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5620097" y="189935"/>
            <a:ext cx="655654" cy="74929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4" descr="Free Cute Trophy Cliparts, Download Free Clip Art, Free Clip Art on ...">
            <a:extLst>
              <a:ext uri="{FF2B5EF4-FFF2-40B4-BE49-F238E27FC236}">
                <a16:creationId xmlns:a16="http://schemas.microsoft.com/office/drawing/2014/main" id="{9CEA83F0-7F64-4B98-BBBD-5C37E8191CFD}"/>
              </a:ext>
            </a:extLst>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3478302" y="117564"/>
            <a:ext cx="509135" cy="739510"/>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6" descr="Swimmer Staged Activity Badge | Scouts">
            <a:extLst>
              <a:ext uri="{FF2B5EF4-FFF2-40B4-BE49-F238E27FC236}">
                <a16:creationId xmlns:a16="http://schemas.microsoft.com/office/drawing/2014/main" id="{5026BA53-E3C8-4B43-A143-9B18CBDDFF88}"/>
              </a:ext>
            </a:extLst>
          </p:cNvPr>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a:off x="4112725" y="294955"/>
            <a:ext cx="557301" cy="562119"/>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Orange Belt – Kempo Made Easy">
            <a:extLst>
              <a:ext uri="{FF2B5EF4-FFF2-40B4-BE49-F238E27FC236}">
                <a16:creationId xmlns:a16="http://schemas.microsoft.com/office/drawing/2014/main" id="{D3E6ED82-4260-4A04-AD9D-93817636E8A2}"/>
              </a:ext>
            </a:extLst>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4920601" y="420619"/>
            <a:ext cx="561088" cy="462073"/>
          </a:xfrm>
          <a:prstGeom prst="rect">
            <a:avLst/>
          </a:prstGeom>
          <a:noFill/>
          <a:extLst>
            <a:ext uri="{909E8E84-426E-40DD-AFC4-6F175D3DCCD1}">
              <a14:hiddenFill xmlns:a14="http://schemas.microsoft.com/office/drawing/2010/main">
                <a:solidFill>
                  <a:srgbClr val="FFFFFF"/>
                </a:solidFill>
              </a14:hiddenFill>
            </a:ext>
          </a:extLst>
        </p:spPr>
      </p:pic>
      <p:sp>
        <p:nvSpPr>
          <p:cNvPr id="26" name="TextBox 25">
            <a:extLst>
              <a:ext uri="{FF2B5EF4-FFF2-40B4-BE49-F238E27FC236}">
                <a16:creationId xmlns:a16="http://schemas.microsoft.com/office/drawing/2014/main" id="{21A59880-C319-43C2-B297-88C4798866DE}"/>
              </a:ext>
            </a:extLst>
          </p:cNvPr>
          <p:cNvSpPr txBox="1"/>
          <p:nvPr/>
        </p:nvSpPr>
        <p:spPr>
          <a:xfrm>
            <a:off x="1575901" y="4906279"/>
            <a:ext cx="2725435" cy="1107996"/>
          </a:xfrm>
          <a:prstGeom prst="rect">
            <a:avLst/>
          </a:prstGeom>
          <a:solidFill>
            <a:schemeClr val="accent1">
              <a:lumMod val="40000"/>
              <a:lumOff val="60000"/>
            </a:schemeClr>
          </a:solidFill>
        </p:spPr>
        <p:txBody>
          <a:bodyPr wrap="square">
            <a:spAutoFit/>
          </a:bodyPr>
          <a:lstStyle/>
          <a:p>
            <a:pPr algn="ctr"/>
            <a:r>
              <a:rPr lang="en-US" sz="1100" dirty="0">
                <a:latin typeface="Segoe UI" panose="020B0502040204020203" pitchFamily="34" charset="0"/>
                <a:cs typeface="Segoe UI" panose="020B0502040204020203" pitchFamily="34" charset="0"/>
              </a:rPr>
              <a:t>Georgia G from Y2 has recently been awarded ‘star of the week’ at Kendal Hockey club. </a:t>
            </a:r>
          </a:p>
          <a:p>
            <a:pPr algn="ctr"/>
            <a:r>
              <a:rPr lang="en-US" sz="1100" dirty="0">
                <a:latin typeface="Segoe UI" panose="020B0502040204020203" pitchFamily="34" charset="0"/>
                <a:cs typeface="Segoe UI" panose="020B0502040204020203" pitchFamily="34" charset="0"/>
              </a:rPr>
              <a:t>What a brilliant achievement – well done Georgia! Keep up the excellent effort with your hockey training. </a:t>
            </a:r>
            <a:endParaRPr lang="en-GB" sz="1100" dirty="0">
              <a:latin typeface="Segoe UI" panose="020B0502040204020203" pitchFamily="34" charset="0"/>
              <a:cs typeface="Segoe UI" panose="020B0502040204020203" pitchFamily="34" charset="0"/>
            </a:endParaRPr>
          </a:p>
        </p:txBody>
      </p:sp>
      <p:sp>
        <p:nvSpPr>
          <p:cNvPr id="27" name="TextBox 26">
            <a:extLst>
              <a:ext uri="{FF2B5EF4-FFF2-40B4-BE49-F238E27FC236}">
                <a16:creationId xmlns:a16="http://schemas.microsoft.com/office/drawing/2014/main" id="{149A6A25-4DC1-4A98-B8B5-3885E1684205}"/>
              </a:ext>
            </a:extLst>
          </p:cNvPr>
          <p:cNvSpPr txBox="1"/>
          <p:nvPr/>
        </p:nvSpPr>
        <p:spPr>
          <a:xfrm>
            <a:off x="2493972" y="2190248"/>
            <a:ext cx="3614728" cy="1107996"/>
          </a:xfrm>
          <a:prstGeom prst="rect">
            <a:avLst/>
          </a:prstGeom>
          <a:solidFill>
            <a:schemeClr val="accent1"/>
          </a:solidFill>
        </p:spPr>
        <p:txBody>
          <a:bodyPr wrap="square">
            <a:spAutoFit/>
          </a:bodyPr>
          <a:lstStyle/>
          <a:p>
            <a:pPr algn="ctr"/>
            <a:r>
              <a:rPr lang="en-US" sz="1100" dirty="0">
                <a:latin typeface="Segoe UI" panose="020B0502040204020203" pitchFamily="34" charset="0"/>
                <a:cs typeface="Segoe UI" panose="020B0502040204020203" pitchFamily="34" charset="0"/>
              </a:rPr>
              <a:t>Lily N from Year 3 (</a:t>
            </a:r>
            <a:r>
              <a:rPr lang="en-US" sz="1100" dirty="0" err="1">
                <a:latin typeface="Segoe UI" panose="020B0502040204020203" pitchFamily="34" charset="0"/>
                <a:cs typeface="Segoe UI" panose="020B0502040204020203" pitchFamily="34" charset="0"/>
              </a:rPr>
              <a:t>Glaramara</a:t>
            </a:r>
            <a:r>
              <a:rPr lang="en-US" sz="1100" dirty="0">
                <a:latin typeface="Segoe UI" panose="020B0502040204020203" pitchFamily="34" charset="0"/>
                <a:cs typeface="Segoe UI" panose="020B0502040204020203" pitchFamily="34" charset="0"/>
              </a:rPr>
              <a:t>) just received ‘Player of the Week’ at her new Judo Club - Craven Judo Academy! This was awarded for being brave and attending the busiest session of the week where’s she was one of the newest on the mat! We’re very proud of her! Well done, Lily!</a:t>
            </a:r>
            <a:endParaRPr lang="en-GB" sz="1100" dirty="0">
              <a:latin typeface="Segoe UI" panose="020B0502040204020203" pitchFamily="34" charset="0"/>
              <a:cs typeface="Segoe UI" panose="020B0502040204020203" pitchFamily="34" charset="0"/>
            </a:endParaRPr>
          </a:p>
        </p:txBody>
      </p:sp>
      <p:pic>
        <p:nvPicPr>
          <p:cNvPr id="3074" name="Picture 2" descr="Image preview">
            <a:extLst>
              <a:ext uri="{FF2B5EF4-FFF2-40B4-BE49-F238E27FC236}">
                <a16:creationId xmlns:a16="http://schemas.microsoft.com/office/drawing/2014/main" id="{AAAFC47F-515F-48FF-8009-3208089FB64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7798" y="2025416"/>
            <a:ext cx="2106174" cy="280823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Image preview">
            <a:extLst>
              <a:ext uri="{FF2B5EF4-FFF2-40B4-BE49-F238E27FC236}">
                <a16:creationId xmlns:a16="http://schemas.microsoft.com/office/drawing/2014/main" id="{52082D6C-9429-49C3-9101-B6AAA1E2A935}"/>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t="9860"/>
          <a:stretch/>
        </p:blipFill>
        <p:spPr bwMode="auto">
          <a:xfrm>
            <a:off x="4301336" y="3463076"/>
            <a:ext cx="2106174" cy="3377076"/>
          </a:xfrm>
          <a:prstGeom prst="rect">
            <a:avLst/>
          </a:prstGeom>
          <a:noFill/>
          <a:extLst>
            <a:ext uri="{909E8E84-426E-40DD-AFC4-6F175D3DCCD1}">
              <a14:hiddenFill xmlns:a14="http://schemas.microsoft.com/office/drawing/2010/main">
                <a:solidFill>
                  <a:srgbClr val="FFFFFF"/>
                </a:solidFill>
              </a14:hiddenFill>
            </a:ext>
          </a:extLst>
        </p:spPr>
      </p:pic>
      <p:sp>
        <p:nvSpPr>
          <p:cNvPr id="30" name="TextBox 29">
            <a:extLst>
              <a:ext uri="{FF2B5EF4-FFF2-40B4-BE49-F238E27FC236}">
                <a16:creationId xmlns:a16="http://schemas.microsoft.com/office/drawing/2014/main" id="{2327E5AA-9772-4261-AC6A-48A3A95A4AB8}"/>
              </a:ext>
            </a:extLst>
          </p:cNvPr>
          <p:cNvSpPr txBox="1"/>
          <p:nvPr/>
        </p:nvSpPr>
        <p:spPr>
          <a:xfrm>
            <a:off x="230249" y="6220144"/>
            <a:ext cx="3214394" cy="938719"/>
          </a:xfrm>
          <a:prstGeom prst="rect">
            <a:avLst/>
          </a:prstGeom>
          <a:solidFill>
            <a:schemeClr val="bg1"/>
          </a:solidFill>
          <a:ln w="28575">
            <a:solidFill>
              <a:schemeClr val="accent1"/>
            </a:solidFill>
          </a:ln>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100" b="1" u="sng" dirty="0">
                <a:solidFill>
                  <a:schemeClr val="accent1"/>
                </a:solidFill>
                <a:latin typeface="Segoe UI" panose="020B0502040204020203" pitchFamily="34" charset="0"/>
                <a:cs typeface="Segoe UI" panose="020B0502040204020203" pitchFamily="34" charset="0"/>
              </a:rPr>
              <a:t>SOCIAL MEDIA</a:t>
            </a:r>
          </a:p>
          <a:p>
            <a:r>
              <a:rPr lang="en-GB" sz="1100" dirty="0">
                <a:latin typeface="Segoe UI" panose="020B0502040204020203" pitchFamily="34" charset="0"/>
                <a:cs typeface="Segoe UI" panose="020B0502040204020203" pitchFamily="34" charset="0"/>
              </a:rPr>
              <a:t>It has been great to see parents interacting with our X page and keeping up to date with our school news feed. You can join in: follow </a:t>
            </a:r>
            <a:r>
              <a:rPr lang="en-GB" sz="1100" b="1" dirty="0">
                <a:latin typeface="Segoe UI" panose="020B0502040204020203" pitchFamily="34" charset="0"/>
                <a:cs typeface="Segoe UI" panose="020B0502040204020203" pitchFamily="34" charset="0"/>
              </a:rPr>
              <a:t>@heronhillschool </a:t>
            </a:r>
            <a:r>
              <a:rPr lang="en-GB" sz="1100" dirty="0">
                <a:latin typeface="Segoe UI" panose="020B0502040204020203" pitchFamily="34" charset="0"/>
                <a:cs typeface="Segoe UI" panose="020B0502040204020203" pitchFamily="34" charset="0"/>
              </a:rPr>
              <a:t>on the X platform/app.</a:t>
            </a:r>
          </a:p>
        </p:txBody>
      </p:sp>
      <p:pic>
        <p:nvPicPr>
          <p:cNvPr id="31" name="Picture 8" descr="Twitter X Logo PNG">
            <a:extLst>
              <a:ext uri="{FF2B5EF4-FFF2-40B4-BE49-F238E27FC236}">
                <a16:creationId xmlns:a16="http://schemas.microsoft.com/office/drawing/2014/main" id="{C3A163E0-BE2B-4681-A5AF-0A2C0C0D5D1D}"/>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3120323" y="6729504"/>
            <a:ext cx="485509" cy="485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098634"/>
      </p:ext>
    </p:extLst>
  </p:cSld>
  <p:clrMapOvr>
    <a:masterClrMapping/>
  </p:clrMapOvr>
  <p:transition spd="slow">
    <p:wip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319162A-6FF4-48F9-8B80-4E271745B87D}"/>
              </a:ext>
            </a:extLst>
          </p:cNvPr>
          <p:cNvSpPr txBox="1"/>
          <p:nvPr/>
        </p:nvSpPr>
        <p:spPr>
          <a:xfrm>
            <a:off x="233916" y="215721"/>
            <a:ext cx="6328927" cy="6817251"/>
          </a:xfrm>
          <a:prstGeom prst="rect">
            <a:avLst/>
          </a:prstGeom>
          <a:solidFill>
            <a:schemeClr val="bg1"/>
          </a:solidFill>
          <a:ln w="28575">
            <a:solidFill>
              <a:srgbClr val="FF0000"/>
            </a:solidFill>
          </a:ln>
        </p:spPr>
        <p:txBody>
          <a:bodyPr wrap="square" lIns="91440" tIns="45720" rIns="91440" bIns="45720" anchor="t">
            <a:spAutoFit/>
          </a:bodyPr>
          <a:lstStyle/>
          <a:p>
            <a:endParaRPr lang="en-GB" sz="1050" b="1" u="sng" dirty="0">
              <a:solidFill>
                <a:srgbClr val="FF0000"/>
              </a:solidFill>
            </a:endParaRPr>
          </a:p>
          <a:p>
            <a:endParaRPr lang="en-GB" sz="1050" b="1" u="sng" dirty="0">
              <a:solidFill>
                <a:srgbClr val="FF0000"/>
              </a:solidFill>
            </a:endParaRPr>
          </a:p>
          <a:p>
            <a:endParaRPr lang="en-GB" sz="1050" b="1" u="sng" dirty="0">
              <a:solidFill>
                <a:srgbClr val="FF0000"/>
              </a:solidFill>
            </a:endParaRPr>
          </a:p>
          <a:p>
            <a:endParaRPr lang="en-GB" sz="1050" b="1" u="sng" dirty="0">
              <a:solidFill>
                <a:srgbClr val="FF0000"/>
              </a:solidFill>
            </a:endParaRPr>
          </a:p>
          <a:p>
            <a:endParaRPr lang="en-GB" sz="1050" b="1" u="sng" dirty="0">
              <a:solidFill>
                <a:srgbClr val="FF0000"/>
              </a:solidFill>
            </a:endParaRPr>
          </a:p>
          <a:p>
            <a:endParaRPr lang="en-GB" sz="1050" b="1" u="sng" dirty="0">
              <a:solidFill>
                <a:srgbClr val="FF0000"/>
              </a:solidFill>
            </a:endParaRPr>
          </a:p>
          <a:p>
            <a:r>
              <a:rPr lang="en-GB" sz="1100" b="1" u="sng" dirty="0">
                <a:solidFill>
                  <a:srgbClr val="FF0000"/>
                </a:solidFill>
                <a:latin typeface="Segoe UI" panose="020B0502040204020203" pitchFamily="34" charset="0"/>
                <a:cs typeface="Segoe UI" panose="020B0502040204020203" pitchFamily="34" charset="0"/>
              </a:rPr>
              <a:t>ATTENDANCE</a:t>
            </a:r>
          </a:p>
          <a:p>
            <a:r>
              <a:rPr lang="en-GB" sz="1100" dirty="0">
                <a:latin typeface="Segoe UI" panose="020B0502040204020203" pitchFamily="34" charset="0"/>
                <a:cs typeface="Segoe UI" panose="020B0502040204020203" pitchFamily="34" charset="0"/>
              </a:rPr>
              <a:t>Attendance to school is important for all pupils. Primary-aged pupils rely on adults to get them to school each day and on time. Please ensure you do all you can to get your child into school daily. If you are experiencing any challenges, please let a member of the senior leadership team know so that we can endeavour to help you.</a:t>
            </a:r>
          </a:p>
          <a:p>
            <a:endParaRPr lang="en-GB" sz="1100" dirty="0">
              <a:latin typeface="Segoe UI" panose="020B0502040204020203" pitchFamily="34" charset="0"/>
              <a:cs typeface="Segoe UI" panose="020B0502040204020203" pitchFamily="34" charset="0"/>
            </a:endParaRPr>
          </a:p>
          <a:p>
            <a:pPr algn="ctr"/>
            <a:r>
              <a:rPr lang="en-GB" sz="1100" b="1" dirty="0">
                <a:solidFill>
                  <a:srgbClr val="FF0000"/>
                </a:solidFill>
                <a:latin typeface="Segoe UI" panose="020B0502040204020203" pitchFamily="34" charset="0"/>
                <a:cs typeface="Segoe UI" panose="020B0502040204020203" pitchFamily="34" charset="0"/>
              </a:rPr>
              <a:t>OUR 8.45 AM STAGGERED DROP-OFF IS HAVING A REALLY POSITIVE IMPACT ON PUNCTUALITY EACH DAY. THANK YOU TO OUR PARENTS, CARERS AND FAMILY MEMBERS FOR EMBRACING THIS TRIAL CHANGE.</a:t>
            </a:r>
          </a:p>
          <a:p>
            <a:pPr algn="ctr"/>
            <a:r>
              <a:rPr lang="en-GB" sz="1100" b="1" dirty="0">
                <a:solidFill>
                  <a:srgbClr val="FF0000"/>
                </a:solidFill>
                <a:latin typeface="Segoe UI" panose="020B0502040204020203" pitchFamily="34" charset="0"/>
                <a:cs typeface="Segoe UI" panose="020B0502040204020203" pitchFamily="34" charset="0"/>
              </a:rPr>
              <a:t>Remember: “Teachers close the door at 8.54!”</a:t>
            </a:r>
            <a:endParaRPr lang="en-GB" sz="1100" dirty="0">
              <a:solidFill>
                <a:srgbClr val="FF0000"/>
              </a:solidFill>
              <a:latin typeface="Segoe UI" panose="020B0502040204020203" pitchFamily="34" charset="0"/>
              <a:cs typeface="Segoe UI" panose="020B0502040204020203" pitchFamily="34" charset="0"/>
            </a:endParaRPr>
          </a:p>
          <a:p>
            <a:endParaRPr lang="en-GB" sz="500" dirty="0">
              <a:latin typeface="Segoe UI" panose="020B0502040204020203" pitchFamily="34" charset="0"/>
              <a:cs typeface="Segoe UI" panose="020B0502040204020203" pitchFamily="34" charset="0"/>
            </a:endParaRPr>
          </a:p>
          <a:p>
            <a:pPr algn="ctr"/>
            <a:endParaRPr lang="en-GB" sz="600" b="1" dirty="0">
              <a:solidFill>
                <a:srgbClr val="FF0000"/>
              </a:solidFill>
              <a:highlight>
                <a:srgbClr val="FFFF00"/>
              </a:highlight>
              <a:latin typeface="Segoe UI" panose="020B0502040204020203" pitchFamily="34" charset="0"/>
              <a:cs typeface="Segoe UI" panose="020B0502040204020203" pitchFamily="34" charset="0"/>
            </a:endParaRPr>
          </a:p>
          <a:p>
            <a:pPr algn="ctr"/>
            <a:r>
              <a:rPr lang="en-GB" sz="1100" b="1" dirty="0">
                <a:latin typeface="Segoe UI" panose="020B0502040204020203" pitchFamily="34" charset="0"/>
                <a:cs typeface="Segoe UI" panose="020B0502040204020203" pitchFamily="34" charset="0"/>
              </a:rPr>
              <a:t>We have our first </a:t>
            </a:r>
            <a:r>
              <a:rPr lang="en-GB" sz="1100" b="1" dirty="0">
                <a:highlight>
                  <a:srgbClr val="00FF00"/>
                </a:highlight>
                <a:latin typeface="Segoe UI" panose="020B0502040204020203" pitchFamily="34" charset="0"/>
                <a:cs typeface="Segoe UI" panose="020B0502040204020203" pitchFamily="34" charset="0"/>
              </a:rPr>
              <a:t>100% week </a:t>
            </a:r>
            <a:r>
              <a:rPr lang="en-GB" sz="1100" b="1" dirty="0">
                <a:latin typeface="Segoe UI" panose="020B0502040204020203" pitchFamily="34" charset="0"/>
                <a:cs typeface="Segoe UI" panose="020B0502040204020203" pitchFamily="34" charset="0"/>
              </a:rPr>
              <a:t>from a class in school this half term. </a:t>
            </a:r>
          </a:p>
          <a:p>
            <a:pPr algn="ctr"/>
            <a:r>
              <a:rPr lang="en-GB" sz="1100" b="1" dirty="0">
                <a:latin typeface="Segoe UI" panose="020B0502040204020203" pitchFamily="34" charset="0"/>
                <a:cs typeface="Segoe UI" panose="020B0502040204020203" pitchFamily="34" charset="0"/>
              </a:rPr>
              <a:t>Well done to </a:t>
            </a:r>
            <a:r>
              <a:rPr lang="en-GB" sz="1100" b="1" dirty="0" err="1">
                <a:highlight>
                  <a:srgbClr val="00FF00"/>
                </a:highlight>
                <a:latin typeface="Segoe UI" panose="020B0502040204020203" pitchFamily="34" charset="0"/>
                <a:cs typeface="Segoe UI" panose="020B0502040204020203" pitchFamily="34" charset="0"/>
              </a:rPr>
              <a:t>Catstycam</a:t>
            </a:r>
            <a:r>
              <a:rPr lang="en-GB" sz="1100" b="1" dirty="0">
                <a:latin typeface="Segoe UI" panose="020B0502040204020203" pitchFamily="34" charset="0"/>
                <a:cs typeface="Segoe UI" panose="020B0502040204020203" pitchFamily="34" charset="0"/>
              </a:rPr>
              <a:t> class in Y5! Attendance superstars!</a:t>
            </a:r>
            <a:endParaRPr lang="en-GB" sz="1050" dirty="0">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a:p>
            <a:endParaRPr lang="en-GB" sz="1050" dirty="0">
              <a:solidFill>
                <a:srgbClr val="242424"/>
              </a:solidFill>
              <a:highlight>
                <a:srgbClr val="FFFFFF"/>
              </a:highlight>
              <a:latin typeface="Segoe UI"/>
              <a:cs typeface="Segoe UI"/>
            </a:endParaRPr>
          </a:p>
        </p:txBody>
      </p:sp>
      <p:pic>
        <p:nvPicPr>
          <p:cNvPr id="3" name="Picture 2" descr="2,900+ Attendance Illustrations, Royalty-Free Vector Graphics - Clip ...">
            <a:extLst>
              <a:ext uri="{FF2B5EF4-FFF2-40B4-BE49-F238E27FC236}">
                <a16:creationId xmlns:a16="http://schemas.microsoft.com/office/drawing/2014/main" id="{9C5B2D73-D187-48EC-94C9-AF3910EA87F0}"/>
              </a:ext>
            </a:extLst>
          </p:cNvPr>
          <p:cNvPicPr>
            <a:picLocks noChangeAspect="1" noChangeArrowheads="1"/>
          </p:cNvPicPr>
          <p:nvPr/>
        </p:nvPicPr>
        <p:blipFill>
          <a:blip r:embed="rId2" cstate="screen">
            <a:extLst>
              <a:ext uri="{28A0092B-C50C-407E-A947-70E740481C1C}">
                <a14:useLocalDpi xmlns:a14="http://schemas.microsoft.com/office/drawing/2010/main"/>
              </a:ext>
            </a:extLst>
          </a:blip>
          <a:srcRect/>
          <a:stretch>
            <a:fillRect/>
          </a:stretch>
        </p:blipFill>
        <p:spPr bwMode="auto">
          <a:xfrm>
            <a:off x="2698576" y="314487"/>
            <a:ext cx="1994247" cy="100974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3D86DC2-C6FC-483A-ADAA-985C107F7680}"/>
              </a:ext>
            </a:extLst>
          </p:cNvPr>
          <p:cNvGraphicFramePr>
            <a:graphicFrameLocks noGrp="1"/>
          </p:cNvGraphicFramePr>
          <p:nvPr>
            <p:extLst>
              <p:ext uri="{D42A27DB-BD31-4B8C-83A1-F6EECF244321}">
                <p14:modId xmlns:p14="http://schemas.microsoft.com/office/powerpoint/2010/main" val="3872552516"/>
              </p:ext>
            </p:extLst>
          </p:nvPr>
        </p:nvGraphicFramePr>
        <p:xfrm>
          <a:off x="1645067" y="3443572"/>
          <a:ext cx="3567866" cy="3491958"/>
        </p:xfrm>
        <a:graphic>
          <a:graphicData uri="http://schemas.openxmlformats.org/drawingml/2006/table">
            <a:tbl>
              <a:tblPr/>
              <a:tblGrid>
                <a:gridCol w="2366294">
                  <a:extLst>
                    <a:ext uri="{9D8B030D-6E8A-4147-A177-3AD203B41FA5}">
                      <a16:colId xmlns:a16="http://schemas.microsoft.com/office/drawing/2014/main" val="2012344135"/>
                    </a:ext>
                  </a:extLst>
                </a:gridCol>
                <a:gridCol w="1201572">
                  <a:extLst>
                    <a:ext uri="{9D8B030D-6E8A-4147-A177-3AD203B41FA5}">
                      <a16:colId xmlns:a16="http://schemas.microsoft.com/office/drawing/2014/main" val="1963610614"/>
                    </a:ext>
                  </a:extLst>
                </a:gridCol>
              </a:tblGrid>
              <a:tr h="136478">
                <a:tc>
                  <a:txBody>
                    <a:bodyPr/>
                    <a:lstStyle/>
                    <a:p>
                      <a:pPr algn="ctr" fontAlgn="b"/>
                      <a:r>
                        <a:rPr lang="en-GB" sz="900" b="1" u="none" strike="noStrike" dirty="0">
                          <a:solidFill>
                            <a:srgbClr val="000000"/>
                          </a:solidFill>
                          <a:effectLst/>
                          <a:latin typeface="Segoe UI" panose="020B0502040204020203" pitchFamily="34" charset="0"/>
                          <a:cs typeface="Segoe UI" panose="020B0502040204020203" pitchFamily="34" charset="0"/>
                        </a:rPr>
                        <a:t>Registration Form</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tc>
                  <a:txBody>
                    <a:bodyPr/>
                    <a:lstStyle/>
                    <a:p>
                      <a:pPr algn="ctr" fontAlgn="b"/>
                      <a:r>
                        <a:rPr lang="en-GB" sz="900" b="1" u="none" strike="noStrike" dirty="0">
                          <a:solidFill>
                            <a:srgbClr val="000000"/>
                          </a:solidFill>
                          <a:effectLst/>
                          <a:latin typeface="Segoe UI" panose="020B0502040204020203" pitchFamily="34" charset="0"/>
                          <a:cs typeface="Segoe UI" panose="020B0502040204020203" pitchFamily="34" charset="0"/>
                        </a:rPr>
                        <a:t>Class  %</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65000"/>
                      </a:schemeClr>
                    </a:solidFill>
                  </a:tcPr>
                </a:tc>
                <a:extLst>
                  <a:ext uri="{0D108BD9-81ED-4DB2-BD59-A6C34878D82A}">
                    <a16:rowId xmlns:a16="http://schemas.microsoft.com/office/drawing/2014/main" val="69358045"/>
                  </a:ext>
                </a:extLst>
              </a:tr>
              <a:tr h="229930">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Reception - </a:t>
                      </a:r>
                      <a:r>
                        <a:rPr lang="en-GB" sz="900" u="none" strike="noStrike" dirty="0" err="1">
                          <a:solidFill>
                            <a:srgbClr val="000000"/>
                          </a:solidFill>
                          <a:effectLst/>
                          <a:latin typeface="Segoe UI" panose="020B0502040204020203" pitchFamily="34" charset="0"/>
                          <a:cs typeface="Segoe UI" panose="020B0502040204020203" pitchFamily="34" charset="0"/>
                        </a:rPr>
                        <a:t>Latrigg</a:t>
                      </a:r>
                      <a:endParaRPr lang="en-GB" sz="900" u="none" strike="noStrike" dirty="0">
                        <a:solidFill>
                          <a:srgbClr val="000000"/>
                        </a:solidFill>
                        <a:effectLst/>
                        <a:latin typeface="Segoe UI" panose="020B0502040204020203" pitchFamily="34" charset="0"/>
                        <a:cs typeface="Segoe UI" panose="020B0502040204020203" pitchFamily="34" charset="0"/>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88.5</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698284079"/>
                  </a:ext>
                </a:extLst>
              </a:tr>
              <a:tr h="229930">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Reception - </a:t>
                      </a:r>
                      <a:r>
                        <a:rPr lang="en-GB" sz="900" u="none" strike="noStrike" dirty="0" err="1">
                          <a:solidFill>
                            <a:srgbClr val="000000"/>
                          </a:solidFill>
                          <a:effectLst/>
                          <a:latin typeface="Segoe UI" panose="020B0502040204020203" pitchFamily="34" charset="0"/>
                          <a:cs typeface="Segoe UI" panose="020B0502040204020203" pitchFamily="34" charset="0"/>
                        </a:rPr>
                        <a:t>Mellbreak</a:t>
                      </a:r>
                      <a:endParaRPr lang="en-GB" sz="900" u="none" strike="noStrike" dirty="0">
                        <a:solidFill>
                          <a:srgbClr val="000000"/>
                        </a:solidFill>
                        <a:effectLst/>
                        <a:latin typeface="Segoe UI" panose="020B0502040204020203" pitchFamily="34" charset="0"/>
                        <a:cs typeface="Segoe UI" panose="020B0502040204020203" pitchFamily="34" charset="0"/>
                      </a:endParaRP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92.0</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30580167"/>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Y1 </a:t>
                      </a:r>
                      <a:r>
                        <a:rPr lang="en-GB" sz="900" b="0" i="0" dirty="0" err="1">
                          <a:solidFill>
                            <a:schemeClr val="tx1"/>
                          </a:solidFill>
                          <a:effectLst/>
                          <a:latin typeface="Segoe UI" panose="020B0502040204020203" pitchFamily="34" charset="0"/>
                          <a:cs typeface="Segoe UI" panose="020B0502040204020203" pitchFamily="34" charset="0"/>
                        </a:rPr>
                        <a:t>Angletarn</a:t>
                      </a:r>
                      <a:r>
                        <a:rPr lang="en-GB" sz="900" b="0" i="0" dirty="0">
                          <a:solidFill>
                            <a:schemeClr val="tx1"/>
                          </a:solidFill>
                          <a:effectLst/>
                          <a:latin typeface="Segoe UI" panose="020B0502040204020203" pitchFamily="34" charset="0"/>
                          <a:cs typeface="Segoe UI" panose="020B0502040204020203" pitchFamily="34" charset="0"/>
                        </a:rPr>
                        <a:t> </a:t>
                      </a: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94.8</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55854025"/>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Y1 </a:t>
                      </a:r>
                      <a:r>
                        <a:rPr lang="en-GB" sz="900" b="0" i="0" dirty="0" err="1">
                          <a:solidFill>
                            <a:schemeClr val="tx1"/>
                          </a:solidFill>
                          <a:effectLst/>
                          <a:latin typeface="Segoe UI" panose="020B0502040204020203" pitchFamily="34" charset="0"/>
                          <a:cs typeface="Segoe UI" panose="020B0502040204020203" pitchFamily="34" charset="0"/>
                        </a:rPr>
                        <a:t>Whinlatter</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93.0</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762586696"/>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Y2 </a:t>
                      </a:r>
                      <a:r>
                        <a:rPr lang="en-GB" sz="900" b="0" i="0" dirty="0" err="1">
                          <a:solidFill>
                            <a:schemeClr val="tx1"/>
                          </a:solidFill>
                          <a:effectLst/>
                          <a:latin typeface="Segoe UI" panose="020B0502040204020203" pitchFamily="34" charset="0"/>
                          <a:cs typeface="Segoe UI" panose="020B0502040204020203" pitchFamily="34" charset="0"/>
                        </a:rPr>
                        <a:t>Outerside</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97.4</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424214543"/>
                  </a:ext>
                </a:extLst>
              </a:tr>
              <a:tr h="253916">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Y2 </a:t>
                      </a:r>
                      <a:r>
                        <a:rPr lang="en-GB" sz="900" b="0" i="0" dirty="0" err="1">
                          <a:solidFill>
                            <a:schemeClr val="tx1"/>
                          </a:solidFill>
                          <a:effectLst/>
                          <a:latin typeface="Segoe UI" panose="020B0502040204020203" pitchFamily="34" charset="0"/>
                          <a:cs typeface="Segoe UI" panose="020B0502040204020203" pitchFamily="34" charset="0"/>
                        </a:rPr>
                        <a:t>Yewbarrow</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90.7</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308310061"/>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Y3 </a:t>
                      </a:r>
                      <a:r>
                        <a:rPr lang="en-GB" sz="900" b="0" i="0" dirty="0" err="1">
                          <a:solidFill>
                            <a:schemeClr val="tx1"/>
                          </a:solidFill>
                          <a:effectLst/>
                          <a:latin typeface="Segoe UI" panose="020B0502040204020203" pitchFamily="34" charset="0"/>
                          <a:cs typeface="Segoe UI" panose="020B0502040204020203" pitchFamily="34" charset="0"/>
                        </a:rPr>
                        <a:t>Kentmere</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96.5</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216825165"/>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Y3 </a:t>
                      </a:r>
                      <a:r>
                        <a:rPr lang="en-GB" sz="900" b="0" i="0" dirty="0" err="1">
                          <a:solidFill>
                            <a:schemeClr val="tx1"/>
                          </a:solidFill>
                          <a:effectLst/>
                          <a:latin typeface="Segoe UI" panose="020B0502040204020203" pitchFamily="34" charset="0"/>
                          <a:cs typeface="Segoe UI" panose="020B0502040204020203" pitchFamily="34" charset="0"/>
                        </a:rPr>
                        <a:t>Glaramara</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87.3</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962218996"/>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Y4 Thornthwaite</a:t>
                      </a: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99.0</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555533511"/>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Y4 </a:t>
                      </a:r>
                      <a:r>
                        <a:rPr lang="en-GB" sz="900" b="0" i="0" dirty="0" err="1">
                          <a:solidFill>
                            <a:schemeClr val="tx1"/>
                          </a:solidFill>
                          <a:effectLst/>
                          <a:latin typeface="Segoe UI" panose="020B0502040204020203" pitchFamily="34" charset="0"/>
                          <a:cs typeface="Segoe UI" panose="020B0502040204020203" pitchFamily="34" charset="0"/>
                        </a:rPr>
                        <a:t>Blencathra</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96.1</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2625864"/>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Y5 Fairfield </a:t>
                      </a: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98.5</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3856259"/>
                  </a:ext>
                </a:extLst>
              </a:tr>
              <a:tr h="229930">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Y5 </a:t>
                      </a:r>
                      <a:r>
                        <a:rPr lang="en-GB" sz="900" b="0" i="0" dirty="0" err="1">
                          <a:solidFill>
                            <a:schemeClr val="tx1"/>
                          </a:solidFill>
                          <a:effectLst/>
                          <a:latin typeface="Segoe UI" panose="020B0502040204020203" pitchFamily="34" charset="0"/>
                          <a:cs typeface="Segoe UI" panose="020B0502040204020203" pitchFamily="34" charset="0"/>
                        </a:rPr>
                        <a:t>Catstycam</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100.0</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2D050"/>
                    </a:solidFill>
                  </a:tcPr>
                </a:tc>
                <a:extLst>
                  <a:ext uri="{0D108BD9-81ED-4DB2-BD59-A6C34878D82A}">
                    <a16:rowId xmlns:a16="http://schemas.microsoft.com/office/drawing/2014/main" val="2017912254"/>
                  </a:ext>
                </a:extLst>
              </a:tr>
              <a:tr h="250282">
                <a:tc>
                  <a:txBody>
                    <a:bodyPr/>
                    <a:lstStyle/>
                    <a:p>
                      <a:pPr algn="ctr" rtl="0" fontAlgn="base"/>
                      <a:r>
                        <a:rPr lang="en-GB" sz="900" b="0" i="0" dirty="0">
                          <a:solidFill>
                            <a:schemeClr val="tx1"/>
                          </a:solidFill>
                          <a:effectLst/>
                          <a:latin typeface="Segoe UI" panose="020B0502040204020203" pitchFamily="34" charset="0"/>
                          <a:cs typeface="Segoe UI" panose="020B0502040204020203" pitchFamily="34" charset="0"/>
                        </a:rPr>
                        <a:t>Y6 </a:t>
                      </a:r>
                      <a:r>
                        <a:rPr lang="en-GB" sz="900" b="0" i="0" dirty="0" err="1">
                          <a:solidFill>
                            <a:schemeClr val="tx1"/>
                          </a:solidFill>
                          <a:effectLst/>
                          <a:latin typeface="Segoe UI" panose="020B0502040204020203" pitchFamily="34" charset="0"/>
                          <a:cs typeface="Segoe UI" panose="020B0502040204020203" pitchFamily="34" charset="0"/>
                        </a:rPr>
                        <a:t>Helvellyn</a:t>
                      </a:r>
                      <a:r>
                        <a:rPr lang="en-GB" sz="900" b="0" i="0" dirty="0">
                          <a:solidFill>
                            <a:schemeClr val="tx1"/>
                          </a:solidFill>
                          <a:effectLst/>
                          <a:latin typeface="Segoe UI" panose="020B0502040204020203" pitchFamily="34" charset="0"/>
                          <a:cs typeface="Segoe UI" panose="020B0502040204020203" pitchFamily="34" charset="0"/>
                        </a:rPr>
                        <a:t> </a:t>
                      </a: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96.3</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3875384126"/>
                  </a:ext>
                </a:extLst>
              </a:tr>
              <a:tr h="229930">
                <a:tc>
                  <a:txBody>
                    <a:bodyPr/>
                    <a:lstStyle/>
                    <a:p>
                      <a:pPr algn="ctr" rtl="0" fontAlgn="base"/>
                      <a:r>
                        <a:rPr lang="en-US" sz="900" b="0" i="0" dirty="0">
                          <a:solidFill>
                            <a:schemeClr val="tx1"/>
                          </a:solidFill>
                          <a:effectLst/>
                          <a:latin typeface="Segoe UI" panose="020B0502040204020203" pitchFamily="34" charset="0"/>
                          <a:cs typeface="Segoe UI" panose="020B0502040204020203" pitchFamily="34" charset="0"/>
                        </a:rPr>
                        <a:t>Y6 Scafell</a:t>
                      </a:r>
                      <a:endParaRPr lang="en-GB" sz="900" b="0" i="0" dirty="0">
                        <a:solidFill>
                          <a:schemeClr val="tx1"/>
                        </a:solidFill>
                        <a:effectLst/>
                        <a:latin typeface="Segoe UI" panose="020B0502040204020203" pitchFamily="34" charset="0"/>
                        <a:cs typeface="Segoe UI" panose="020B0502040204020203" pitchFamily="34" charset="0"/>
                      </a:endParaRPr>
                    </a:p>
                  </a:txBody>
                  <a:tcPr marL="84824" marR="84824" marT="42412" marB="42412">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algn="ctr" fontAlgn="b"/>
                      <a:r>
                        <a:rPr lang="en-GB" sz="900" u="none" strike="noStrike" dirty="0">
                          <a:solidFill>
                            <a:srgbClr val="000000"/>
                          </a:solidFill>
                          <a:effectLst/>
                          <a:latin typeface="Segoe UI" panose="020B0502040204020203" pitchFamily="34" charset="0"/>
                          <a:cs typeface="Segoe UI" panose="020B0502040204020203" pitchFamily="34" charset="0"/>
                        </a:rPr>
                        <a:t>97.0</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969181601"/>
                  </a:ext>
                </a:extLst>
              </a:tr>
            </a:tbl>
          </a:graphicData>
        </a:graphic>
      </p:graphicFrame>
      <p:pic>
        <p:nvPicPr>
          <p:cNvPr id="5" name="Picture 2">
            <a:extLst>
              <a:ext uri="{FF2B5EF4-FFF2-40B4-BE49-F238E27FC236}">
                <a16:creationId xmlns:a16="http://schemas.microsoft.com/office/drawing/2014/main" id="{B503A560-8B68-4D54-8DDD-22C11C0A9795}"/>
              </a:ext>
            </a:extLst>
          </p:cNvPr>
          <p:cNvPicPr>
            <a:picLocks noChangeAspect="1" noChangeArrowheads="1"/>
          </p:cNvPicPr>
          <p:nvPr/>
        </p:nvPicPr>
        <p:blipFill>
          <a:blip r:embed="rId3" cstate="screen">
            <a:extLst>
              <a:ext uri="{28A0092B-C50C-407E-A947-70E740481C1C}">
                <a14:useLocalDpi xmlns:a14="http://schemas.microsoft.com/office/drawing/2010/main"/>
              </a:ext>
            </a:extLst>
          </a:blip>
          <a:srcRect l="6981" t="1999" r="15358" b="10922"/>
          <a:stretch>
            <a:fillRect/>
          </a:stretch>
        </p:blipFill>
        <p:spPr bwMode="auto">
          <a:xfrm>
            <a:off x="398685" y="5482348"/>
            <a:ext cx="1044206" cy="107658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6" name="Text Box 6">
            <a:extLst>
              <a:ext uri="{FF2B5EF4-FFF2-40B4-BE49-F238E27FC236}">
                <a16:creationId xmlns:a16="http://schemas.microsoft.com/office/drawing/2014/main" id="{59D9CF92-C560-4962-BBDF-75F52F3524CB}"/>
              </a:ext>
            </a:extLst>
          </p:cNvPr>
          <p:cNvSpPr txBox="1">
            <a:spLocks noChangeArrowheads="1"/>
          </p:cNvSpPr>
          <p:nvPr/>
        </p:nvSpPr>
        <p:spPr bwMode="auto">
          <a:xfrm>
            <a:off x="233916" y="9591210"/>
            <a:ext cx="3535519" cy="233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vert="horz" wrap="square" lIns="51435" tIns="25718" rIns="51435" bIns="25718" numCol="1" anchor="t" anchorCtr="0" compatLnSpc="1">
            <a:prstTxWarp prst="textNoShape">
              <a:avLst/>
            </a:prstTxWarp>
          </a:bodyPr>
          <a:lstStyle/>
          <a:p>
            <a:pPr defTabSz="514350" eaLnBrk="0" fontAlgn="base" hangingPunct="0">
              <a:spcBef>
                <a:spcPct val="0"/>
              </a:spcBef>
              <a:spcAft>
                <a:spcPct val="0"/>
              </a:spcAft>
            </a:pPr>
            <a:r>
              <a:rPr lang="en-GB" altLang="en-US" sz="1200" b="1" dirty="0">
                <a:latin typeface="Letter-join Plus 6" panose="02000505000000020003" pitchFamily="50" charset="0"/>
              </a:rPr>
              <a:t>-</a:t>
            </a:r>
            <a:r>
              <a:rPr lang="en-GB" altLang="en-US" sz="1200" b="1" dirty="0">
                <a:solidFill>
                  <a:schemeClr val="accent2">
                    <a:lumMod val="75000"/>
                  </a:schemeClr>
                </a:solidFill>
                <a:latin typeface="Letter-join Plus 6" panose="02000505000000020003" pitchFamily="50" charset="0"/>
              </a:rPr>
              <a:t> RESPECT </a:t>
            </a:r>
            <a:r>
              <a:rPr lang="en-GB" altLang="en-US" sz="1200" b="1" dirty="0">
                <a:latin typeface="Letter-join Plus 6" panose="02000505000000020003" pitchFamily="50" charset="0"/>
              </a:rPr>
              <a:t>-  </a:t>
            </a:r>
            <a:r>
              <a:rPr lang="en-GB" altLang="en-US" sz="1200" b="1" dirty="0">
                <a:solidFill>
                  <a:schemeClr val="accent2">
                    <a:lumMod val="75000"/>
                  </a:schemeClr>
                </a:solidFill>
                <a:latin typeface="Letter-join Plus 6" panose="02000505000000020003" pitchFamily="50" charset="0"/>
              </a:rPr>
              <a:t>RESPONSIBILITY</a:t>
            </a:r>
            <a:r>
              <a:rPr lang="en-GB" altLang="en-US" sz="1200" b="1" dirty="0">
                <a:latin typeface="Letter-join Plus 6" panose="02000505000000020003" pitchFamily="50" charset="0"/>
              </a:rPr>
              <a:t> -  </a:t>
            </a:r>
            <a:r>
              <a:rPr lang="en-GB" altLang="en-US" sz="1200" b="1" dirty="0">
                <a:solidFill>
                  <a:schemeClr val="accent2">
                    <a:lumMod val="75000"/>
                  </a:schemeClr>
                </a:solidFill>
                <a:latin typeface="Letter-join Plus 6" panose="02000505000000020003" pitchFamily="50" charset="0"/>
              </a:rPr>
              <a:t>RELATIONSHIPS</a:t>
            </a:r>
            <a:r>
              <a:rPr lang="en-GB" altLang="en-US" sz="1200" b="1" dirty="0">
                <a:latin typeface="Letter-join Plus 6" panose="02000505000000020003" pitchFamily="50" charset="0"/>
              </a:rPr>
              <a:t> </a:t>
            </a:r>
            <a:r>
              <a:rPr lang="en-GB" altLang="en-US" sz="1200" b="1" dirty="0">
                <a:solidFill>
                  <a:schemeClr val="tx2"/>
                </a:solidFill>
                <a:latin typeface="Letter-join Plus 6" panose="02000505000000020003" pitchFamily="50" charset="0"/>
              </a:rPr>
              <a:t>-</a:t>
            </a:r>
            <a:endParaRPr lang="en-US" altLang="en-US" sz="1200" dirty="0">
              <a:solidFill>
                <a:schemeClr val="tx2"/>
              </a:solidFill>
              <a:latin typeface="Letter-join Plus 6" panose="02000505000000020003" pitchFamily="50" charset="0"/>
            </a:endParaRPr>
          </a:p>
        </p:txBody>
      </p:sp>
      <p:sp>
        <p:nvSpPr>
          <p:cNvPr id="7" name="Star: 5 Points 6">
            <a:extLst>
              <a:ext uri="{FF2B5EF4-FFF2-40B4-BE49-F238E27FC236}">
                <a16:creationId xmlns:a16="http://schemas.microsoft.com/office/drawing/2014/main" id="{6187D332-5C74-4D92-B73F-90BE657B7618}"/>
              </a:ext>
            </a:extLst>
          </p:cNvPr>
          <p:cNvSpPr/>
          <p:nvPr/>
        </p:nvSpPr>
        <p:spPr>
          <a:xfrm>
            <a:off x="5041483" y="6134100"/>
            <a:ext cx="429204" cy="356440"/>
          </a:xfrm>
          <a:prstGeom prst="star5">
            <a:avLst/>
          </a:prstGeom>
          <a:solidFill>
            <a:srgbClr val="FFC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TextBox 14">
            <a:extLst>
              <a:ext uri="{FF2B5EF4-FFF2-40B4-BE49-F238E27FC236}">
                <a16:creationId xmlns:a16="http://schemas.microsoft.com/office/drawing/2014/main" id="{3F5F710A-D3C6-4E13-AB9F-90EFDBFDF30F}"/>
              </a:ext>
            </a:extLst>
          </p:cNvPr>
          <p:cNvSpPr txBox="1"/>
          <p:nvPr/>
        </p:nvSpPr>
        <p:spPr>
          <a:xfrm>
            <a:off x="233916" y="7131738"/>
            <a:ext cx="6495098" cy="2354491"/>
          </a:xfrm>
          <a:prstGeom prst="rect">
            <a:avLst/>
          </a:prstGeom>
          <a:solidFill>
            <a:schemeClr val="bg1"/>
          </a:solidFill>
          <a:ln w="28575">
            <a:solidFill>
              <a:srgbClr val="92D050"/>
            </a:solidFill>
          </a:ln>
        </p:spPr>
        <p:txBody>
          <a:bodyPr wrap="square" lIns="91440" tIns="45720" rIns="91440" bIns="45720" anchor="t">
            <a:spAutoFit/>
          </a:bodyPr>
          <a:lstStyle/>
          <a:p>
            <a:r>
              <a:rPr lang="en-GB" sz="1050" b="1" u="sng" dirty="0">
                <a:solidFill>
                  <a:srgbClr val="92D050"/>
                </a:solidFill>
                <a:latin typeface="Segoe UI" panose="020B0502040204020203" pitchFamily="34" charset="0"/>
                <a:cs typeface="Segoe UI" panose="020B0502040204020203" pitchFamily="34" charset="0"/>
              </a:rPr>
              <a:t>RESOURCE REQUEST</a:t>
            </a:r>
          </a:p>
          <a:p>
            <a:r>
              <a:rPr lang="en-US" sz="1050" dirty="0">
                <a:latin typeface="Segoe UI" panose="020B0502040204020203" pitchFamily="34" charset="0"/>
                <a:cs typeface="Segoe UI" panose="020B0502040204020203" pitchFamily="34" charset="0"/>
              </a:rPr>
              <a:t>Mrs Little and her lunchtime nurture club have been enjoying lots of different play and creative activities this term. As we approach Christmas and many families have clear-outs of unwanted toys etc., please consider donating any to school for nurture club to use. Mrs. Little also has some keen crochet creators who are running low on wool. If you have any lying around that you don’t need, they’ll happily take it off your hands. Thank you!</a:t>
            </a: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a:p>
            <a:endParaRPr lang="en-US" sz="1050" dirty="0">
              <a:latin typeface="Segoe UI" panose="020B0502040204020203" pitchFamily="34" charset="0"/>
              <a:cs typeface="Segoe UI" panose="020B0502040204020203" pitchFamily="34" charset="0"/>
            </a:endParaRPr>
          </a:p>
        </p:txBody>
      </p:sp>
      <p:pic>
        <p:nvPicPr>
          <p:cNvPr id="16" name="Picture 10" descr="Campeonatos de board games on-line! | Amigos Gamers">
            <a:extLst>
              <a:ext uri="{FF2B5EF4-FFF2-40B4-BE49-F238E27FC236}">
                <a16:creationId xmlns:a16="http://schemas.microsoft.com/office/drawing/2014/main" id="{5520C799-2717-4216-AF8B-25D73D92BE0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0454" y="8193149"/>
            <a:ext cx="2083046" cy="1170267"/>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2" descr="How to Crochet with Multiple Strands of Yarn - the neon tea party">
            <a:extLst>
              <a:ext uri="{FF2B5EF4-FFF2-40B4-BE49-F238E27FC236}">
                <a16:creationId xmlns:a16="http://schemas.microsoft.com/office/drawing/2014/main" id="{826D89E5-302D-47A9-BC86-224DB63D98B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16200000">
            <a:off x="3047326" y="7942499"/>
            <a:ext cx="1263629" cy="1578204"/>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he Top 10 Board Games of All Time | HobbyLark">
            <a:extLst>
              <a:ext uri="{FF2B5EF4-FFF2-40B4-BE49-F238E27FC236}">
                <a16:creationId xmlns:a16="http://schemas.microsoft.com/office/drawing/2014/main" id="{823DB2DB-C99C-408E-9080-F9AC8DCB82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779680" y="8099786"/>
            <a:ext cx="1719083" cy="1280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48033741"/>
      </p:ext>
    </p:extLst>
  </p:cSld>
  <p:clrMapOvr>
    <a:masterClrMapping/>
  </p:clrMapOvr>
  <p:transition spd="slow">
    <p:wipe/>
  </p:transition>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16329</TotalTime>
  <Words>1219</Words>
  <Application>Microsoft Office PowerPoint</Application>
  <PresentationFormat>A4 Paper (210x297 mm)</PresentationFormat>
  <Paragraphs>207</Paragraphs>
  <Slides>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vt:i4>
      </vt:variant>
    </vt:vector>
  </HeadingPairs>
  <TitlesOfParts>
    <vt:vector size="11" baseType="lpstr">
      <vt:lpstr>Arial</vt:lpstr>
      <vt:lpstr>Calibri</vt:lpstr>
      <vt:lpstr>Letter-join Plus 6</vt:lpstr>
      <vt:lpstr>Segoe UI</vt:lpstr>
      <vt:lpstr>Trebuchet MS</vt:lpstr>
      <vt:lpstr>Wingdings 3</vt:lpstr>
      <vt:lpstr>Facet</vt:lpstr>
      <vt:lpstr>PowerPoint Presentation</vt:lpstr>
      <vt:lpstr>PowerPoint Presentation</vt:lpstr>
      <vt:lpstr>PowerPoint Presentation</vt:lpstr>
      <vt:lpstr>PowerPoint Presentation</vt:lpstr>
    </vt:vector>
  </TitlesOfParts>
  <Company>Highfield Junior and Infant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Writing 2018-2019</dc:title>
  <dc:creator>Mrs L MIDDLETON (hifield)</dc:creator>
  <cp:lastModifiedBy>Alison Lehane</cp:lastModifiedBy>
  <cp:revision>266</cp:revision>
  <cp:lastPrinted>2024-12-11T14:21:21Z</cp:lastPrinted>
  <dcterms:created xsi:type="dcterms:W3CDTF">2018-07-06T06:43:41Z</dcterms:created>
  <dcterms:modified xsi:type="dcterms:W3CDTF">2024-12-11T14:59:35Z</dcterms:modified>
</cp:coreProperties>
</file>